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sldIdLst>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996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218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2883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109287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43434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07963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1722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67857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18917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648971"/>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948408"/>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23341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32230"/>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815644"/>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9825"/>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0330"/>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034229"/>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485203"/>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78678"/>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46778"/>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99785"/>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04999"/>
            <a:ext cx="5486400" cy="2888381"/>
          </a:xfrm>
        </p:spPr>
        <p:txBody>
          <a:bodyPr anchor="b">
            <a:normAutofit/>
          </a:bodyPr>
          <a:lstStyle>
            <a:lvl1pPr algn="l">
              <a:defRPr sz="5000" b="1"/>
            </a:lvl1pPr>
          </a:lstStyle>
          <a:p>
            <a:r>
              <a:rPr lang="en-US" smtClean="0"/>
              <a:t>Click to edit Master title style</a:t>
            </a:r>
            <a:endParaRPr lang="en-US" dirty="0"/>
          </a:p>
        </p:txBody>
      </p:sp>
      <p:sp>
        <p:nvSpPr>
          <p:cNvPr id="3" name="Subtitle 2"/>
          <p:cNvSpPr>
            <a:spLocks noGrp="1"/>
          </p:cNvSpPr>
          <p:nvPr>
            <p:ph type="subTitle" idx="1"/>
          </p:nvPr>
        </p:nvSpPr>
        <p:spPr>
          <a:xfrm>
            <a:off x="6096000" y="5029200"/>
            <a:ext cx="5486400" cy="82558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2" name="Straight Connector 11"/>
          <p:cNvCxnSpPr/>
          <p:nvPr/>
        </p:nvCxnSpPr>
        <p:spPr>
          <a:xfrm>
            <a:off x="6187440" y="4860758"/>
            <a:ext cx="530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6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812794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3574-5682-4D4A-B7D7-D09D32527D76}" type="datetime1">
              <a:rPr lang="en-US" smtClean="0">
                <a:solidFill>
                  <a:prstClr val="white">
                    <a:tint val="75000"/>
                  </a:prstClr>
                </a:solidFill>
              </a:rPr>
              <a:pPr/>
              <a:t>9/13/2016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2972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21"/>
          <p:cNvSpPr>
            <a:spLocks noEditPoints="1"/>
          </p:cNvSpPr>
          <p:nvPr/>
        </p:nvSpPr>
        <p:spPr bwMode="auto">
          <a:xfrm>
            <a:off x="9644514" y="197815"/>
            <a:ext cx="2333552" cy="6276549"/>
          </a:xfrm>
          <a:custGeom>
            <a:avLst/>
            <a:gdLst>
              <a:gd name="T0" fmla="*/ 520 w 728"/>
              <a:gd name="T1" fmla="*/ 954 h 1962"/>
              <a:gd name="T2" fmla="*/ 367 w 728"/>
              <a:gd name="T3" fmla="*/ 755 h 1962"/>
              <a:gd name="T4" fmla="*/ 440 w 728"/>
              <a:gd name="T5" fmla="*/ 671 h 1962"/>
              <a:gd name="T6" fmla="*/ 519 w 728"/>
              <a:gd name="T7" fmla="*/ 526 h 1962"/>
              <a:gd name="T8" fmla="*/ 536 w 728"/>
              <a:gd name="T9" fmla="*/ 215 h 1962"/>
              <a:gd name="T10" fmla="*/ 452 w 728"/>
              <a:gd name="T11" fmla="*/ 15 h 1962"/>
              <a:gd name="T12" fmla="*/ 294 w 728"/>
              <a:gd name="T13" fmla="*/ 205 h 1962"/>
              <a:gd name="T14" fmla="*/ 286 w 728"/>
              <a:gd name="T15" fmla="*/ 539 h 1962"/>
              <a:gd name="T16" fmla="*/ 128 w 728"/>
              <a:gd name="T17" fmla="*/ 793 h 1962"/>
              <a:gd name="T18" fmla="*/ 4 w 728"/>
              <a:gd name="T19" fmla="*/ 1131 h 1962"/>
              <a:gd name="T20" fmla="*/ 285 w 728"/>
              <a:gd name="T21" fmla="*/ 1491 h 1962"/>
              <a:gd name="T22" fmla="*/ 488 w 728"/>
              <a:gd name="T23" fmla="*/ 1551 h 1962"/>
              <a:gd name="T24" fmla="*/ 278 w 728"/>
              <a:gd name="T25" fmla="*/ 1894 h 1962"/>
              <a:gd name="T26" fmla="*/ 266 w 728"/>
              <a:gd name="T27" fmla="*/ 1869 h 1962"/>
              <a:gd name="T28" fmla="*/ 292 w 728"/>
              <a:gd name="T29" fmla="*/ 1866 h 1962"/>
              <a:gd name="T30" fmla="*/ 374 w 728"/>
              <a:gd name="T31" fmla="*/ 1777 h 1962"/>
              <a:gd name="T32" fmla="*/ 339 w 728"/>
              <a:gd name="T33" fmla="*/ 1681 h 1962"/>
              <a:gd name="T34" fmla="*/ 267 w 728"/>
              <a:gd name="T35" fmla="*/ 1653 h 1962"/>
              <a:gd name="T36" fmla="*/ 153 w 728"/>
              <a:gd name="T37" fmla="*/ 1776 h 1962"/>
              <a:gd name="T38" fmla="*/ 218 w 728"/>
              <a:gd name="T39" fmla="*/ 1908 h 1962"/>
              <a:gd name="T40" fmla="*/ 504 w 728"/>
              <a:gd name="T41" fmla="*/ 1889 h 1962"/>
              <a:gd name="T42" fmla="*/ 508 w 728"/>
              <a:gd name="T43" fmla="*/ 1473 h 1962"/>
              <a:gd name="T44" fmla="*/ 643 w 728"/>
              <a:gd name="T45" fmla="*/ 1050 h 1962"/>
              <a:gd name="T46" fmla="*/ 340 w 728"/>
              <a:gd name="T47" fmla="*/ 298 h 1962"/>
              <a:gd name="T48" fmla="*/ 445 w 728"/>
              <a:gd name="T49" fmla="*/ 174 h 1962"/>
              <a:gd name="T50" fmla="*/ 501 w 728"/>
              <a:gd name="T51" fmla="*/ 316 h 1962"/>
              <a:gd name="T52" fmla="*/ 333 w 728"/>
              <a:gd name="T53" fmla="*/ 576 h 1962"/>
              <a:gd name="T54" fmla="*/ 326 w 728"/>
              <a:gd name="T55" fmla="*/ 347 h 1962"/>
              <a:gd name="T56" fmla="*/ 360 w 728"/>
              <a:gd name="T57" fmla="*/ 1465 h 1962"/>
              <a:gd name="T58" fmla="*/ 188 w 728"/>
              <a:gd name="T59" fmla="*/ 1402 h 1962"/>
              <a:gd name="T60" fmla="*/ 110 w 728"/>
              <a:gd name="T61" fmla="*/ 1060 h 1962"/>
              <a:gd name="T62" fmla="*/ 298 w 728"/>
              <a:gd name="T63" fmla="*/ 818 h 1962"/>
              <a:gd name="T64" fmla="*/ 335 w 728"/>
              <a:gd name="T65" fmla="*/ 783 h 1962"/>
              <a:gd name="T66" fmla="*/ 262 w 728"/>
              <a:gd name="T67" fmla="*/ 1036 h 1962"/>
              <a:gd name="T68" fmla="*/ 273 w 728"/>
              <a:gd name="T69" fmla="*/ 1320 h 1962"/>
              <a:gd name="T70" fmla="*/ 340 w 728"/>
              <a:gd name="T71" fmla="*/ 1368 h 1962"/>
              <a:gd name="T72" fmla="*/ 374 w 728"/>
              <a:gd name="T73" fmla="*/ 1364 h 1962"/>
              <a:gd name="T74" fmla="*/ 303 w 728"/>
              <a:gd name="T75" fmla="*/ 1305 h 1962"/>
              <a:gd name="T76" fmla="*/ 394 w 728"/>
              <a:gd name="T77" fmla="*/ 1079 h 1962"/>
              <a:gd name="T78" fmla="*/ 429 w 728"/>
              <a:gd name="T79" fmla="*/ 1461 h 1962"/>
              <a:gd name="T80" fmla="*/ 580 w 728"/>
              <a:gd name="T81" fmla="*/ 1366 h 1962"/>
              <a:gd name="T82" fmla="*/ 428 w 728"/>
              <a:gd name="T83" fmla="*/ 1073 h 1962"/>
              <a:gd name="T84" fmla="*/ 607 w 728"/>
              <a:gd name="T85" fmla="*/ 130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1962">
                <a:moveTo>
                  <a:pt x="643" y="1050"/>
                </a:moveTo>
                <a:cubicBezTo>
                  <a:pt x="611" y="1003"/>
                  <a:pt x="572" y="969"/>
                  <a:pt x="520" y="954"/>
                </a:cubicBezTo>
                <a:cubicBezTo>
                  <a:pt x="456" y="933"/>
                  <a:pt x="404" y="946"/>
                  <a:pt x="404" y="946"/>
                </a:cubicBezTo>
                <a:cubicBezTo>
                  <a:pt x="367" y="755"/>
                  <a:pt x="367" y="755"/>
                  <a:pt x="367" y="755"/>
                </a:cubicBezTo>
                <a:cubicBezTo>
                  <a:pt x="380" y="743"/>
                  <a:pt x="392" y="729"/>
                  <a:pt x="405" y="714"/>
                </a:cubicBezTo>
                <a:cubicBezTo>
                  <a:pt x="417" y="700"/>
                  <a:pt x="429" y="685"/>
                  <a:pt x="440" y="671"/>
                </a:cubicBezTo>
                <a:cubicBezTo>
                  <a:pt x="452" y="652"/>
                  <a:pt x="452" y="652"/>
                  <a:pt x="452" y="652"/>
                </a:cubicBezTo>
                <a:cubicBezTo>
                  <a:pt x="480" y="612"/>
                  <a:pt x="502" y="570"/>
                  <a:pt x="519" y="526"/>
                </a:cubicBezTo>
                <a:cubicBezTo>
                  <a:pt x="547" y="452"/>
                  <a:pt x="561" y="360"/>
                  <a:pt x="550" y="281"/>
                </a:cubicBezTo>
                <a:cubicBezTo>
                  <a:pt x="547" y="260"/>
                  <a:pt x="542" y="238"/>
                  <a:pt x="536" y="215"/>
                </a:cubicBezTo>
                <a:cubicBezTo>
                  <a:pt x="522" y="164"/>
                  <a:pt x="504" y="113"/>
                  <a:pt x="482" y="65"/>
                </a:cubicBezTo>
                <a:cubicBezTo>
                  <a:pt x="474" y="48"/>
                  <a:pt x="467" y="28"/>
                  <a:pt x="452" y="15"/>
                </a:cubicBezTo>
                <a:cubicBezTo>
                  <a:pt x="433" y="0"/>
                  <a:pt x="405" y="10"/>
                  <a:pt x="388" y="24"/>
                </a:cubicBezTo>
                <a:cubicBezTo>
                  <a:pt x="338" y="67"/>
                  <a:pt x="313" y="144"/>
                  <a:pt x="294" y="205"/>
                </a:cubicBezTo>
                <a:cubicBezTo>
                  <a:pt x="286" y="232"/>
                  <a:pt x="280" y="259"/>
                  <a:pt x="277" y="286"/>
                </a:cubicBezTo>
                <a:cubicBezTo>
                  <a:pt x="267" y="370"/>
                  <a:pt x="271" y="455"/>
                  <a:pt x="286" y="539"/>
                </a:cubicBezTo>
                <a:cubicBezTo>
                  <a:pt x="289" y="561"/>
                  <a:pt x="297" y="585"/>
                  <a:pt x="302" y="607"/>
                </a:cubicBezTo>
                <a:cubicBezTo>
                  <a:pt x="302" y="607"/>
                  <a:pt x="173" y="740"/>
                  <a:pt x="128" y="793"/>
                </a:cubicBezTo>
                <a:cubicBezTo>
                  <a:pt x="110" y="814"/>
                  <a:pt x="94" y="837"/>
                  <a:pt x="78" y="860"/>
                </a:cubicBezTo>
                <a:cubicBezTo>
                  <a:pt x="24" y="942"/>
                  <a:pt x="0" y="1034"/>
                  <a:pt x="4" y="1131"/>
                </a:cubicBezTo>
                <a:cubicBezTo>
                  <a:pt x="9" y="1231"/>
                  <a:pt x="56" y="1328"/>
                  <a:pt x="125" y="1398"/>
                </a:cubicBezTo>
                <a:cubicBezTo>
                  <a:pt x="171" y="1445"/>
                  <a:pt x="227" y="1476"/>
                  <a:pt x="285" y="1491"/>
                </a:cubicBezTo>
                <a:cubicBezTo>
                  <a:pt x="386" y="1517"/>
                  <a:pt x="472" y="1487"/>
                  <a:pt x="472" y="1487"/>
                </a:cubicBezTo>
                <a:cubicBezTo>
                  <a:pt x="472" y="1487"/>
                  <a:pt x="487" y="1547"/>
                  <a:pt x="488" y="1551"/>
                </a:cubicBezTo>
                <a:cubicBezTo>
                  <a:pt x="508" y="1647"/>
                  <a:pt x="549" y="1780"/>
                  <a:pt x="477" y="1862"/>
                </a:cubicBezTo>
                <a:cubicBezTo>
                  <a:pt x="432" y="1915"/>
                  <a:pt x="337" y="1932"/>
                  <a:pt x="278" y="1894"/>
                </a:cubicBezTo>
                <a:cubicBezTo>
                  <a:pt x="268" y="1888"/>
                  <a:pt x="262" y="1879"/>
                  <a:pt x="259" y="1869"/>
                </a:cubicBezTo>
                <a:cubicBezTo>
                  <a:pt x="261" y="1869"/>
                  <a:pt x="264" y="1869"/>
                  <a:pt x="266" y="1869"/>
                </a:cubicBezTo>
                <a:cubicBezTo>
                  <a:pt x="273" y="1869"/>
                  <a:pt x="279" y="1869"/>
                  <a:pt x="285" y="1868"/>
                </a:cubicBezTo>
                <a:cubicBezTo>
                  <a:pt x="287" y="1868"/>
                  <a:pt x="290" y="1867"/>
                  <a:pt x="292" y="1866"/>
                </a:cubicBezTo>
                <a:cubicBezTo>
                  <a:pt x="317" y="1860"/>
                  <a:pt x="339" y="1845"/>
                  <a:pt x="354" y="1825"/>
                </a:cubicBezTo>
                <a:cubicBezTo>
                  <a:pt x="365" y="1812"/>
                  <a:pt x="372" y="1796"/>
                  <a:pt x="374" y="1777"/>
                </a:cubicBezTo>
                <a:cubicBezTo>
                  <a:pt x="374" y="1772"/>
                  <a:pt x="375" y="1767"/>
                  <a:pt x="375" y="1762"/>
                </a:cubicBezTo>
                <a:cubicBezTo>
                  <a:pt x="375" y="1730"/>
                  <a:pt x="361" y="1701"/>
                  <a:pt x="339" y="1681"/>
                </a:cubicBezTo>
                <a:cubicBezTo>
                  <a:pt x="332" y="1674"/>
                  <a:pt x="324" y="1669"/>
                  <a:pt x="316" y="1665"/>
                </a:cubicBezTo>
                <a:cubicBezTo>
                  <a:pt x="301" y="1657"/>
                  <a:pt x="285" y="1653"/>
                  <a:pt x="267" y="1653"/>
                </a:cubicBezTo>
                <a:cubicBezTo>
                  <a:pt x="217" y="1653"/>
                  <a:pt x="174" y="1687"/>
                  <a:pt x="162" y="1734"/>
                </a:cubicBezTo>
                <a:cubicBezTo>
                  <a:pt x="157" y="1748"/>
                  <a:pt x="154" y="1762"/>
                  <a:pt x="153" y="1776"/>
                </a:cubicBezTo>
                <a:cubicBezTo>
                  <a:pt x="151" y="1800"/>
                  <a:pt x="156" y="1824"/>
                  <a:pt x="167" y="1845"/>
                </a:cubicBezTo>
                <a:cubicBezTo>
                  <a:pt x="179" y="1867"/>
                  <a:pt x="198" y="1894"/>
                  <a:pt x="218" y="1908"/>
                </a:cubicBezTo>
                <a:cubicBezTo>
                  <a:pt x="241" y="1924"/>
                  <a:pt x="267" y="1936"/>
                  <a:pt x="294" y="1943"/>
                </a:cubicBezTo>
                <a:cubicBezTo>
                  <a:pt x="364" y="1962"/>
                  <a:pt x="453" y="1943"/>
                  <a:pt x="504" y="1889"/>
                </a:cubicBezTo>
                <a:cubicBezTo>
                  <a:pt x="574" y="1816"/>
                  <a:pt x="559" y="1712"/>
                  <a:pt x="535" y="1605"/>
                </a:cubicBezTo>
                <a:cubicBezTo>
                  <a:pt x="530" y="1581"/>
                  <a:pt x="508" y="1477"/>
                  <a:pt x="508" y="1473"/>
                </a:cubicBezTo>
                <a:cubicBezTo>
                  <a:pt x="558" y="1450"/>
                  <a:pt x="601" y="1419"/>
                  <a:pt x="632" y="1377"/>
                </a:cubicBezTo>
                <a:cubicBezTo>
                  <a:pt x="728" y="1250"/>
                  <a:pt x="686" y="1113"/>
                  <a:pt x="643" y="1050"/>
                </a:cubicBezTo>
                <a:close/>
                <a:moveTo>
                  <a:pt x="326" y="347"/>
                </a:moveTo>
                <a:cubicBezTo>
                  <a:pt x="330" y="330"/>
                  <a:pt x="334" y="314"/>
                  <a:pt x="340" y="298"/>
                </a:cubicBezTo>
                <a:cubicBezTo>
                  <a:pt x="349" y="273"/>
                  <a:pt x="361" y="248"/>
                  <a:pt x="374" y="225"/>
                </a:cubicBezTo>
                <a:cubicBezTo>
                  <a:pt x="392" y="195"/>
                  <a:pt x="416" y="178"/>
                  <a:pt x="445" y="174"/>
                </a:cubicBezTo>
                <a:cubicBezTo>
                  <a:pt x="466" y="174"/>
                  <a:pt x="482" y="182"/>
                  <a:pt x="492" y="196"/>
                </a:cubicBezTo>
                <a:cubicBezTo>
                  <a:pt x="516" y="230"/>
                  <a:pt x="510" y="278"/>
                  <a:pt x="501" y="316"/>
                </a:cubicBezTo>
                <a:cubicBezTo>
                  <a:pt x="487" y="376"/>
                  <a:pt x="460" y="434"/>
                  <a:pt x="420" y="482"/>
                </a:cubicBezTo>
                <a:cubicBezTo>
                  <a:pt x="366" y="548"/>
                  <a:pt x="335" y="574"/>
                  <a:pt x="333" y="576"/>
                </a:cubicBezTo>
                <a:cubicBezTo>
                  <a:pt x="331" y="569"/>
                  <a:pt x="318" y="523"/>
                  <a:pt x="316" y="490"/>
                </a:cubicBezTo>
                <a:cubicBezTo>
                  <a:pt x="312" y="442"/>
                  <a:pt x="315" y="394"/>
                  <a:pt x="326" y="347"/>
                </a:cubicBezTo>
                <a:close/>
                <a:moveTo>
                  <a:pt x="429" y="1461"/>
                </a:moveTo>
                <a:cubicBezTo>
                  <a:pt x="406" y="1465"/>
                  <a:pt x="383" y="1466"/>
                  <a:pt x="360" y="1465"/>
                </a:cubicBezTo>
                <a:cubicBezTo>
                  <a:pt x="329" y="1464"/>
                  <a:pt x="298" y="1456"/>
                  <a:pt x="269" y="1446"/>
                </a:cubicBezTo>
                <a:cubicBezTo>
                  <a:pt x="240" y="1436"/>
                  <a:pt x="212" y="1420"/>
                  <a:pt x="188" y="1402"/>
                </a:cubicBezTo>
                <a:cubicBezTo>
                  <a:pt x="137" y="1364"/>
                  <a:pt x="98" y="1306"/>
                  <a:pt x="87" y="1244"/>
                </a:cubicBezTo>
                <a:cubicBezTo>
                  <a:pt x="76" y="1182"/>
                  <a:pt x="86" y="1118"/>
                  <a:pt x="110" y="1060"/>
                </a:cubicBezTo>
                <a:cubicBezTo>
                  <a:pt x="140" y="986"/>
                  <a:pt x="190" y="921"/>
                  <a:pt x="246" y="865"/>
                </a:cubicBezTo>
                <a:cubicBezTo>
                  <a:pt x="263" y="849"/>
                  <a:pt x="281" y="834"/>
                  <a:pt x="298" y="818"/>
                </a:cubicBezTo>
                <a:cubicBezTo>
                  <a:pt x="304" y="811"/>
                  <a:pt x="310" y="806"/>
                  <a:pt x="317" y="800"/>
                </a:cubicBezTo>
                <a:cubicBezTo>
                  <a:pt x="323" y="795"/>
                  <a:pt x="329" y="790"/>
                  <a:pt x="335" y="783"/>
                </a:cubicBezTo>
                <a:cubicBezTo>
                  <a:pt x="342" y="816"/>
                  <a:pt x="371" y="952"/>
                  <a:pt x="369" y="953"/>
                </a:cubicBezTo>
                <a:cubicBezTo>
                  <a:pt x="329" y="968"/>
                  <a:pt x="293" y="995"/>
                  <a:pt x="262" y="1036"/>
                </a:cubicBezTo>
                <a:cubicBezTo>
                  <a:pt x="214" y="1098"/>
                  <a:pt x="199" y="1188"/>
                  <a:pt x="234" y="1260"/>
                </a:cubicBezTo>
                <a:cubicBezTo>
                  <a:pt x="244" y="1281"/>
                  <a:pt x="257" y="1303"/>
                  <a:pt x="273" y="1320"/>
                </a:cubicBezTo>
                <a:cubicBezTo>
                  <a:pt x="280" y="1328"/>
                  <a:pt x="287" y="1335"/>
                  <a:pt x="294" y="1341"/>
                </a:cubicBezTo>
                <a:cubicBezTo>
                  <a:pt x="308" y="1352"/>
                  <a:pt x="323" y="1360"/>
                  <a:pt x="340" y="1368"/>
                </a:cubicBezTo>
                <a:cubicBezTo>
                  <a:pt x="347" y="1371"/>
                  <a:pt x="355" y="1375"/>
                  <a:pt x="362" y="1375"/>
                </a:cubicBezTo>
                <a:cubicBezTo>
                  <a:pt x="368" y="1375"/>
                  <a:pt x="374" y="1370"/>
                  <a:pt x="374" y="1364"/>
                </a:cubicBezTo>
                <a:cubicBezTo>
                  <a:pt x="374" y="1358"/>
                  <a:pt x="368" y="1354"/>
                  <a:pt x="364" y="1352"/>
                </a:cubicBezTo>
                <a:cubicBezTo>
                  <a:pt x="341" y="1342"/>
                  <a:pt x="321" y="1326"/>
                  <a:pt x="303" y="1305"/>
                </a:cubicBezTo>
                <a:cubicBezTo>
                  <a:pt x="259" y="1253"/>
                  <a:pt x="274" y="1176"/>
                  <a:pt x="318" y="1129"/>
                </a:cubicBezTo>
                <a:cubicBezTo>
                  <a:pt x="341" y="1104"/>
                  <a:pt x="366" y="1087"/>
                  <a:pt x="394" y="1079"/>
                </a:cubicBezTo>
                <a:cubicBezTo>
                  <a:pt x="464" y="1453"/>
                  <a:pt x="464" y="1453"/>
                  <a:pt x="464" y="1453"/>
                </a:cubicBezTo>
                <a:cubicBezTo>
                  <a:pt x="450" y="1457"/>
                  <a:pt x="441" y="1459"/>
                  <a:pt x="429" y="1461"/>
                </a:cubicBezTo>
                <a:close/>
                <a:moveTo>
                  <a:pt x="607" y="1302"/>
                </a:moveTo>
                <a:cubicBezTo>
                  <a:pt x="602" y="1324"/>
                  <a:pt x="592" y="1347"/>
                  <a:pt x="580" y="1366"/>
                </a:cubicBezTo>
                <a:cubicBezTo>
                  <a:pt x="554" y="1408"/>
                  <a:pt x="502" y="1441"/>
                  <a:pt x="502" y="1441"/>
                </a:cubicBezTo>
                <a:cubicBezTo>
                  <a:pt x="428" y="1073"/>
                  <a:pt x="428" y="1073"/>
                  <a:pt x="428" y="1073"/>
                </a:cubicBezTo>
                <a:cubicBezTo>
                  <a:pt x="472" y="1073"/>
                  <a:pt x="510" y="1086"/>
                  <a:pt x="543" y="1111"/>
                </a:cubicBezTo>
                <a:cubicBezTo>
                  <a:pt x="598" y="1155"/>
                  <a:pt x="626" y="1234"/>
                  <a:pt x="607" y="1302"/>
                </a:cubicBezTo>
                <a:close/>
              </a:path>
            </a:pathLst>
          </a:custGeom>
          <a:gradFill>
            <a:gsLst>
              <a:gs pos="20000">
                <a:schemeClr val="bg1"/>
              </a:gs>
              <a:gs pos="100000">
                <a:schemeClr val="accent1"/>
              </a:gs>
            </a:gsLst>
            <a:lin ang="0" scaled="1"/>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 name="Title 1"/>
          <p:cNvSpPr>
            <a:spLocks noGrp="1"/>
          </p:cNvSpPr>
          <p:nvPr>
            <p:ph type="title"/>
          </p:nvPr>
        </p:nvSpPr>
        <p:spPr>
          <a:xfrm>
            <a:off x="1371599" y="1905000"/>
            <a:ext cx="7772399" cy="2743200"/>
          </a:xfrm>
        </p:spPr>
        <p:txBody>
          <a:bodyPr anchor="b">
            <a:normAutofit/>
          </a:bodyPr>
          <a:lstStyle>
            <a:lvl1pPr>
              <a:defRPr sz="5000" b="1"/>
            </a:lvl1pPr>
          </a:lstStyle>
          <a:p>
            <a:r>
              <a:rPr lang="en-US" smtClean="0"/>
              <a:t>Click to edit Master title style</a:t>
            </a:r>
            <a:endParaRPr lang="en-US" dirty="0"/>
          </a:p>
        </p:txBody>
      </p:sp>
      <p:sp>
        <p:nvSpPr>
          <p:cNvPr id="3" name="Text Placeholder 2"/>
          <p:cNvSpPr>
            <a:spLocks noGrp="1"/>
          </p:cNvSpPr>
          <p:nvPr>
            <p:ph type="body" idx="1"/>
          </p:nvPr>
        </p:nvSpPr>
        <p:spPr>
          <a:xfrm>
            <a:off x="1371599" y="5029200"/>
            <a:ext cx="7772400" cy="822960"/>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cxnSp>
        <p:nvCxnSpPr>
          <p:cNvPr id="13" name="Straight Connector 12"/>
          <p:cNvCxnSpPr/>
          <p:nvPr/>
        </p:nvCxnSpPr>
        <p:spPr>
          <a:xfrm>
            <a:off x="1463038" y="4860758"/>
            <a:ext cx="7589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84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904999"/>
            <a:ext cx="429768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2720" y="1904999"/>
            <a:ext cx="429768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55E9A-42F9-486F-9660-92EBA8EB8FE1}" type="datetime1">
              <a:rPr lang="en-US" smtClean="0">
                <a:solidFill>
                  <a:prstClr val="white">
                    <a:tint val="75000"/>
                  </a:prstClr>
                </a:solidFill>
              </a:rPr>
              <a:pPr/>
              <a:t>9/13/2016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9502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371600"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00952"/>
            <a:ext cx="4416552" cy="352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3848"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03848" y="2800952"/>
            <a:ext cx="4416552" cy="352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532E85-1C3E-47BF-9080-3288461E28F3}" type="datetime1">
              <a:rPr lang="en-US" smtClean="0">
                <a:solidFill>
                  <a:prstClr val="white">
                    <a:tint val="75000"/>
                  </a:prstClr>
                </a:solidFill>
              </a:rPr>
              <a:pPr/>
              <a:t>9/13/2016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596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1D36C9-2413-4908-B4FF-B601868ED00B}" type="datetime1">
              <a:rPr lang="en-US" smtClean="0">
                <a:solidFill>
                  <a:prstClr val="white">
                    <a:tint val="75000"/>
                  </a:prstClr>
                </a:solidFill>
              </a:rPr>
              <a:pPr/>
              <a:t>9/13/2016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5058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 name="Date Placeholder 1"/>
          <p:cNvSpPr>
            <a:spLocks noGrp="1"/>
          </p:cNvSpPr>
          <p:nvPr>
            <p:ph type="dt" sz="half" idx="10"/>
          </p:nvPr>
        </p:nvSpPr>
        <p:spPr/>
        <p:txBody>
          <a:bodyPr/>
          <a:lstStyle/>
          <a:p>
            <a:fld id="{D1A10925-201A-4743-8853-90813EDB94FD}" type="datetime1">
              <a:rPr lang="en-US" smtClean="0">
                <a:solidFill>
                  <a:prstClr val="white">
                    <a:tint val="75000"/>
                  </a:prstClr>
                </a:solidFill>
              </a:rPr>
              <a:pPr/>
              <a:t>9/13/2016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0698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610501" y="1905000"/>
            <a:ext cx="6217920" cy="4419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1" y="1905000"/>
            <a:ext cx="27817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9BC20-88B9-463E-BD09-C473B6CD8F2E}" type="datetime1">
              <a:rPr lang="en-US" smtClean="0">
                <a:solidFill>
                  <a:prstClr val="white">
                    <a:tint val="75000"/>
                  </a:prstClr>
                </a:solidFill>
              </a:rPr>
              <a:pPr/>
              <a:t>9/13/2016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4690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6477000" y="1597795"/>
            <a:ext cx="5715000" cy="5260206"/>
          </a:xfrm>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1" y="1905000"/>
            <a:ext cx="46482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469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7BB9F-04DD-4BEC-B746-E3998C50229B}" type="datetime1">
              <a:rPr lang="en-US" smtClean="0">
                <a:solidFill>
                  <a:prstClr val="white">
                    <a:tint val="75000"/>
                  </a:prstClr>
                </a:solidFill>
              </a:rPr>
              <a:pPr/>
              <a:t>9/13/2016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4579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06000" y="0"/>
            <a:ext cx="2286000" cy="6858000"/>
          </a:xfrm>
          <a:prstGeom prst="rect">
            <a:avLst/>
          </a:prstGeom>
          <a:gradFill flip="none" rotWithShape="1">
            <a:gsLst>
              <a:gs pos="20000">
                <a:schemeClr val="bg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10210800" y="495300"/>
            <a:ext cx="1371600" cy="5829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16017" y="495300"/>
            <a:ext cx="8527983"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84123-CFCC-4353-8B30-DE0CCE4E62CF}" type="datetime1">
              <a:rPr lang="en-US" smtClean="0">
                <a:solidFill>
                  <a:prstClr val="white">
                    <a:tint val="75000"/>
                  </a:prstClr>
                </a:solidFill>
              </a:rPr>
              <a:pPr/>
              <a:t>9/13/2016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723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53291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91044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11952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37766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05740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solidFill>
                  <a:srgbClr val="B80E0F">
                    <a:lumMod val="50000"/>
                  </a:srgbClr>
                </a:solidFill>
              </a:rPr>
              <a:pPr/>
              <a:t>9/13/2016</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87201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defTabSz="457200"/>
            <a:fld id="{C35BB1C6-BF8F-4481-8AB2-603A1C8A906A}" type="datetimeFigureOut">
              <a:rPr lang="en-US" dirty="0">
                <a:solidFill>
                  <a:srgbClr val="B80E0F">
                    <a:lumMod val="50000"/>
                  </a:srgbClr>
                </a:solidFill>
              </a:rPr>
              <a:pPr defTabSz="457200"/>
              <a:t>9/13/2016</a:t>
            </a:fld>
            <a:endParaRPr lang="en-US" dirty="0">
              <a:solidFill>
                <a:srgbClr val="B80E0F">
                  <a:lumMod val="50000"/>
                </a:srgbClr>
              </a:solidFill>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defTabSz="4572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defTabSz="457200"/>
            <a:fld id="{6D22F896-40B5-4ADD-8801-0D06FADFA095}" type="slidenum">
              <a:rPr lang="en-US" dirty="0">
                <a:solidFill>
                  <a:srgbClr val="B80E0F">
                    <a:lumMod val="50000"/>
                  </a:srgbClr>
                </a:solidFill>
              </a:rPr>
              <a:pPr defTabSz="457200"/>
              <a:t>‹#›</a:t>
            </a:fld>
            <a:endParaRPr lang="en-US" dirty="0">
              <a:solidFill>
                <a:srgbClr val="B80E0F">
                  <a:lumMod val="50000"/>
                </a:srgbClr>
              </a:solidFill>
            </a:endParaRPr>
          </a:p>
        </p:txBody>
      </p:sp>
    </p:spTree>
    <p:extLst>
      <p:ext uri="{BB962C8B-B14F-4D97-AF65-F5344CB8AC3E}">
        <p14:creationId xmlns:p14="http://schemas.microsoft.com/office/powerpoint/2010/main" val="124365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CB090-E05B-46C6-81B0-FBDD0C1EDB94}" type="datetimeFigureOut">
              <a:rPr lang="en-US" smtClean="0">
                <a:solidFill>
                  <a:prstClr val="black">
                    <a:tint val="75000"/>
                  </a:prstClr>
                </a:solidFill>
              </a:rPr>
              <a:pPr/>
              <a:t>9/13/2016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FA4EB-E2DA-411B-8623-623BA18C3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1657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00200"/>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 name="Text Placeholder 2"/>
          <p:cNvSpPr>
            <a:spLocks noGrp="1"/>
          </p:cNvSpPr>
          <p:nvPr>
            <p:ph type="body" idx="1"/>
          </p:nvPr>
        </p:nvSpPr>
        <p:spPr>
          <a:xfrm>
            <a:off x="1371600" y="1904998"/>
            <a:ext cx="9448800" cy="4419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6691" y="6516130"/>
            <a:ext cx="13716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5499-8E1A-487C-B00A-20F31C550463}" type="datetime1">
              <a:rPr lang="en-US" smtClean="0">
                <a:solidFill>
                  <a:prstClr val="white">
                    <a:tint val="75000"/>
                  </a:prstClr>
                </a:solidFill>
              </a:rPr>
              <a:pPr/>
              <a:t>9/13/2016</a:t>
            </a:fld>
            <a:endParaRPr lang="en-US">
              <a:solidFill>
                <a:prstClr val="white">
                  <a:tint val="75000"/>
                </a:prstClr>
              </a:solidFill>
            </a:endParaRPr>
          </a:p>
        </p:txBody>
      </p:sp>
      <p:sp>
        <p:nvSpPr>
          <p:cNvPr id="5" name="Footer Placeholder 4"/>
          <p:cNvSpPr>
            <a:spLocks noGrp="1"/>
          </p:cNvSpPr>
          <p:nvPr>
            <p:ph type="ftr" sz="quarter" idx="3"/>
          </p:nvPr>
        </p:nvSpPr>
        <p:spPr>
          <a:xfrm>
            <a:off x="1371600" y="6516130"/>
            <a:ext cx="6767382" cy="2053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9906000" y="6516130"/>
            <a:ext cx="9144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75EF-0962-46B2-8C21-C0889BAC0DFA}" type="slidenum">
              <a:rPr lang="en-US" smtClean="0">
                <a:solidFill>
                  <a:prstClr val="white">
                    <a:tint val="75000"/>
                  </a:prstClr>
                </a:solidFill>
              </a:rPr>
              <a:pPr/>
              <a:t>‹#›</a:t>
            </a:fld>
            <a:endParaRPr lang="en-US">
              <a:solidFill>
                <a:prstClr val="white">
                  <a:tint val="75000"/>
                </a:prstClr>
              </a:solidFill>
            </a:endParaRPr>
          </a:p>
        </p:txBody>
      </p:sp>
      <p:sp>
        <p:nvSpPr>
          <p:cNvPr id="2" name="Title Placeholder 1"/>
          <p:cNvSpPr>
            <a:spLocks noGrp="1"/>
          </p:cNvSpPr>
          <p:nvPr>
            <p:ph type="title"/>
          </p:nvPr>
        </p:nvSpPr>
        <p:spPr>
          <a:xfrm>
            <a:off x="1371600" y="198120"/>
            <a:ext cx="9448800" cy="109728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50040960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201" y="662655"/>
            <a:ext cx="9755187" cy="2766528"/>
          </a:xfrm>
        </p:spPr>
        <p:txBody>
          <a:bodyPr/>
          <a:lstStyle/>
          <a:p>
            <a:r>
              <a:rPr lang="en-US" dirty="0" smtClean="0"/>
              <a:t>9-13-16</a:t>
            </a:r>
            <a:endParaRPr lang="en-US" dirty="0"/>
          </a:p>
        </p:txBody>
      </p:sp>
      <p:sp>
        <p:nvSpPr>
          <p:cNvPr id="3" name="Subtitle 2"/>
          <p:cNvSpPr>
            <a:spLocks noGrp="1"/>
          </p:cNvSpPr>
          <p:nvPr>
            <p:ph type="subTitle" idx="1"/>
          </p:nvPr>
        </p:nvSpPr>
        <p:spPr/>
        <p:txBody>
          <a:bodyPr/>
          <a:lstStyle/>
          <a:p>
            <a:r>
              <a:rPr lang="en-US" dirty="0" smtClean="0"/>
              <a:t>AH ENGLISH II	MS. P</a:t>
            </a:r>
            <a:endParaRPr lang="en-US" dirty="0"/>
          </a:p>
        </p:txBody>
      </p:sp>
    </p:spTree>
    <p:extLst>
      <p:ext uri="{BB962C8B-B14F-4D97-AF65-F5344CB8AC3E}">
        <p14:creationId xmlns:p14="http://schemas.microsoft.com/office/powerpoint/2010/main" val="74683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3" y="83127"/>
            <a:ext cx="10396882" cy="427512"/>
          </a:xfrm>
        </p:spPr>
        <p:txBody>
          <a:bodyPr>
            <a:noAutofit/>
          </a:bodyPr>
          <a:lstStyle/>
          <a:p>
            <a:r>
              <a:rPr lang="en-US" sz="3500" dirty="0" smtClean="0"/>
              <a:t>Word Wall Assessment 1-18</a:t>
            </a:r>
            <a:endParaRPr lang="en-US" sz="3500" dirty="0"/>
          </a:p>
        </p:txBody>
      </p:sp>
      <p:sp>
        <p:nvSpPr>
          <p:cNvPr id="3" name="Content Placeholder 2"/>
          <p:cNvSpPr>
            <a:spLocks noGrp="1"/>
          </p:cNvSpPr>
          <p:nvPr>
            <p:ph sz="quarter" idx="13"/>
          </p:nvPr>
        </p:nvSpPr>
        <p:spPr>
          <a:xfrm>
            <a:off x="370483" y="866900"/>
            <a:ext cx="5308171" cy="4940134"/>
          </a:xfrm>
        </p:spPr>
        <p:txBody>
          <a:bodyPr>
            <a:normAutofit fontScale="85000" lnSpcReduction="10000"/>
          </a:bodyPr>
          <a:lstStyle/>
          <a:p>
            <a:pPr marL="228600" lvl="1">
              <a:spcBef>
                <a:spcPts val="1000"/>
              </a:spcBef>
            </a:pPr>
            <a:r>
              <a:rPr lang="en-US" dirty="0">
                <a:latin typeface="Aharoni" panose="02010803020104030203" pitchFamily="2" charset="-79"/>
                <a:cs typeface="Aharoni" panose="02010803020104030203" pitchFamily="2" charset="-79"/>
              </a:rPr>
              <a:t>When you finish your assessment, turn it in to designated space &amp; work on handout. If you finish, turn it in to the bin when you leave. If you don’t, it is homework and due at the start of class tomorrow</a:t>
            </a:r>
            <a:r>
              <a:rPr lang="en-US" dirty="0" smtClean="0">
                <a:latin typeface="Aharoni" panose="02010803020104030203" pitchFamily="2" charset="-79"/>
                <a:cs typeface="Aharoni" panose="02010803020104030203" pitchFamily="2" charset="-79"/>
              </a:rPr>
              <a:t>. </a:t>
            </a:r>
            <a:r>
              <a:rPr lang="en-US" u="sng" dirty="0" smtClean="0">
                <a:latin typeface="Aharoni" panose="02010803020104030203" pitchFamily="2" charset="-79"/>
                <a:cs typeface="Aharoni" panose="02010803020104030203" pitchFamily="2" charset="-79"/>
              </a:rPr>
              <a:t>No excuses.</a:t>
            </a:r>
          </a:p>
          <a:p>
            <a:pPr marL="228600" lvl="1">
              <a:spcBef>
                <a:spcPts val="1000"/>
              </a:spcBef>
            </a:pPr>
            <a:endParaRPr lang="en-US" dirty="0">
              <a:latin typeface="Aharoni" panose="02010803020104030203" pitchFamily="2" charset="-79"/>
              <a:cs typeface="Aharoni" panose="02010803020104030203" pitchFamily="2" charset="-79"/>
            </a:endParaRPr>
          </a:p>
          <a:p>
            <a:pPr lvl="1"/>
            <a:r>
              <a:rPr lang="en-US" dirty="0">
                <a:latin typeface="Aharoni" panose="02010803020104030203" pitchFamily="2" charset="-79"/>
                <a:cs typeface="Aharoni" panose="02010803020104030203" pitchFamily="2" charset="-79"/>
              </a:rPr>
              <a:t>Last word wall homework for this 9 </a:t>
            </a:r>
            <a:r>
              <a:rPr lang="en-US" dirty="0" smtClean="0">
                <a:latin typeface="Aharoni" panose="02010803020104030203" pitchFamily="2" charset="-79"/>
                <a:cs typeface="Aharoni" panose="02010803020104030203" pitchFamily="2" charset="-79"/>
              </a:rPr>
              <a:t>wks. </a:t>
            </a:r>
            <a:r>
              <a:rPr lang="en-US" u="sng" dirty="0" smtClean="0">
                <a:latin typeface="Aharoni" panose="02010803020104030203" pitchFamily="2" charset="-79"/>
                <a:cs typeface="Aharoni" panose="02010803020104030203" pitchFamily="2" charset="-79"/>
              </a:rPr>
              <a:t>Due Tuesday, 9-19-16 </a:t>
            </a:r>
            <a:r>
              <a:rPr lang="en-US" dirty="0" smtClean="0">
                <a:latin typeface="Aharoni" panose="02010803020104030203" pitchFamily="2" charset="-79"/>
                <a:cs typeface="Aharoni" panose="02010803020104030203" pitchFamily="2" charset="-79"/>
              </a:rPr>
              <a:t>before the final word wall test for this grading period.</a:t>
            </a:r>
            <a:endParaRPr lang="en-US" dirty="0">
              <a:latin typeface="Aharoni" panose="02010803020104030203" pitchFamily="2" charset="-79"/>
              <a:cs typeface="Aharoni" panose="02010803020104030203" pitchFamily="2" charset="-79"/>
            </a:endParaRPr>
          </a:p>
          <a:p>
            <a:pPr lvl="2"/>
            <a:r>
              <a:rPr lang="en-US" sz="1800" i="1" u="sng" dirty="0">
                <a:latin typeface="Aharoni" panose="02010803020104030203" pitchFamily="2" charset="-79"/>
                <a:cs typeface="Aharoni" panose="02010803020104030203" pitchFamily="2" charset="-79"/>
              </a:rPr>
              <a:t>Vocab cartoons for words 19-30</a:t>
            </a:r>
          </a:p>
          <a:p>
            <a:pPr lvl="2"/>
            <a:r>
              <a:rPr lang="en-US" sz="1800" dirty="0">
                <a:latin typeface="Aharoni" panose="02010803020104030203" pitchFamily="2" charset="-79"/>
                <a:cs typeface="Aharoni" panose="02010803020104030203" pitchFamily="2" charset="-79"/>
              </a:rPr>
              <a:t>19. </a:t>
            </a:r>
            <a:r>
              <a:rPr lang="en-US" sz="1800" dirty="0" smtClean="0">
                <a:latin typeface="Aharoni" panose="02010803020104030203" pitchFamily="2" charset="-79"/>
                <a:cs typeface="Aharoni" panose="02010803020104030203" pitchFamily="2" charset="-79"/>
              </a:rPr>
              <a:t>inevitable		25.supposition</a:t>
            </a:r>
            <a:endParaRPr lang="en-US" sz="1800" dirty="0">
              <a:latin typeface="Aharoni" panose="02010803020104030203" pitchFamily="2" charset="-79"/>
              <a:cs typeface="Aharoni" panose="02010803020104030203" pitchFamily="2" charset="-79"/>
            </a:endParaRPr>
          </a:p>
          <a:p>
            <a:pPr lvl="2"/>
            <a:r>
              <a:rPr lang="en-US" sz="1800" dirty="0">
                <a:latin typeface="Aharoni" panose="02010803020104030203" pitchFamily="2" charset="-79"/>
                <a:cs typeface="Aharoni" panose="02010803020104030203" pitchFamily="2" charset="-79"/>
              </a:rPr>
              <a:t>20. lucid		</a:t>
            </a:r>
            <a:r>
              <a:rPr lang="en-US" sz="1800" dirty="0" smtClean="0">
                <a:latin typeface="Aharoni" panose="02010803020104030203" pitchFamily="2" charset="-79"/>
                <a:cs typeface="Aharoni" panose="02010803020104030203" pitchFamily="2" charset="-79"/>
              </a:rPr>
              <a:t>26</a:t>
            </a:r>
            <a:r>
              <a:rPr lang="en-US" sz="1800" dirty="0">
                <a:latin typeface="Aharoni" panose="02010803020104030203" pitchFamily="2" charset="-79"/>
                <a:cs typeface="Aharoni" panose="02010803020104030203" pitchFamily="2" charset="-79"/>
              </a:rPr>
              <a:t>. inferences</a:t>
            </a:r>
          </a:p>
          <a:p>
            <a:pPr lvl="2"/>
            <a:r>
              <a:rPr lang="en-US" sz="1800" dirty="0">
                <a:latin typeface="Aharoni" panose="02010803020104030203" pitchFamily="2" charset="-79"/>
                <a:cs typeface="Aharoni" panose="02010803020104030203" pitchFamily="2" charset="-79"/>
              </a:rPr>
              <a:t>21. lurid	</a:t>
            </a:r>
            <a:r>
              <a:rPr lang="en-US" sz="1800" dirty="0" smtClean="0">
                <a:latin typeface="Aharoni" panose="02010803020104030203" pitchFamily="2" charset="-79"/>
                <a:cs typeface="Aharoni" panose="02010803020104030203" pitchFamily="2" charset="-79"/>
              </a:rPr>
              <a:t>	27</a:t>
            </a:r>
            <a:r>
              <a:rPr lang="en-US" sz="1800" dirty="0">
                <a:latin typeface="Aharoni" panose="02010803020104030203" pitchFamily="2" charset="-79"/>
                <a:cs typeface="Aharoni" panose="02010803020104030203" pitchFamily="2" charset="-79"/>
              </a:rPr>
              <a:t>. ambiguity</a:t>
            </a:r>
          </a:p>
          <a:p>
            <a:pPr lvl="2"/>
            <a:r>
              <a:rPr lang="en-US" sz="1800" dirty="0">
                <a:latin typeface="Aharoni" panose="02010803020104030203" pitchFamily="2" charset="-79"/>
                <a:cs typeface="Aharoni" panose="02010803020104030203" pitchFamily="2" charset="-79"/>
              </a:rPr>
              <a:t>22. precipitate	</a:t>
            </a:r>
            <a:r>
              <a:rPr lang="en-US" sz="1800" dirty="0" smtClean="0">
                <a:latin typeface="Aharoni" panose="02010803020104030203" pitchFamily="2" charset="-79"/>
                <a:cs typeface="Aharoni" panose="02010803020104030203" pitchFamily="2" charset="-79"/>
              </a:rPr>
              <a:t>	28</a:t>
            </a:r>
            <a:r>
              <a:rPr lang="en-US" sz="1800" dirty="0">
                <a:latin typeface="Aharoni" panose="02010803020104030203" pitchFamily="2" charset="-79"/>
                <a:cs typeface="Aharoni" panose="02010803020104030203" pitchFamily="2" charset="-79"/>
              </a:rPr>
              <a:t>. grotesque</a:t>
            </a:r>
          </a:p>
          <a:p>
            <a:pPr lvl="2"/>
            <a:r>
              <a:rPr lang="en-US" sz="1800" dirty="0">
                <a:latin typeface="Aharoni" panose="02010803020104030203" pitchFamily="2" charset="-79"/>
                <a:cs typeface="Aharoni" panose="02010803020104030203" pitchFamily="2" charset="-79"/>
              </a:rPr>
              <a:t>23. prostrate	</a:t>
            </a:r>
            <a:r>
              <a:rPr lang="en-US" sz="1800" dirty="0" smtClean="0">
                <a:latin typeface="Aharoni" panose="02010803020104030203" pitchFamily="2" charset="-79"/>
                <a:cs typeface="Aharoni" panose="02010803020104030203" pitchFamily="2" charset="-79"/>
              </a:rPr>
              <a:t>	29</a:t>
            </a:r>
            <a:r>
              <a:rPr lang="en-US" sz="1800" dirty="0">
                <a:latin typeface="Aharoni" panose="02010803020104030203" pitchFamily="2" charset="-79"/>
                <a:cs typeface="Aharoni" panose="02010803020104030203" pitchFamily="2" charset="-79"/>
              </a:rPr>
              <a:t>. sated</a:t>
            </a:r>
          </a:p>
          <a:p>
            <a:pPr lvl="2"/>
            <a:r>
              <a:rPr lang="en-US" sz="1800" dirty="0">
                <a:latin typeface="Aharoni" panose="02010803020104030203" pitchFamily="2" charset="-79"/>
                <a:cs typeface="Aharoni" panose="02010803020104030203" pitchFamily="2" charset="-79"/>
              </a:rPr>
              <a:t>24. ravenous	</a:t>
            </a:r>
            <a:r>
              <a:rPr lang="en-US" sz="1800" dirty="0" smtClean="0">
                <a:latin typeface="Aharoni" panose="02010803020104030203" pitchFamily="2" charset="-79"/>
                <a:cs typeface="Aharoni" panose="02010803020104030203" pitchFamily="2" charset="-79"/>
              </a:rPr>
              <a:t>	30. defiled</a:t>
            </a:r>
            <a:endParaRPr lang="en-US" sz="1800" dirty="0">
              <a:latin typeface="Aharoni" panose="02010803020104030203" pitchFamily="2" charset="-79"/>
              <a:cs typeface="Aharoni" panose="02010803020104030203" pitchFamily="2" charset="-79"/>
            </a:endParaRPr>
          </a:p>
          <a:p>
            <a:pPr marL="228600" lvl="1">
              <a:spcBef>
                <a:spcPts val="1000"/>
              </a:spcBef>
            </a:pPr>
            <a:endParaRPr lang="en-US" dirty="0"/>
          </a:p>
          <a:p>
            <a:endParaRPr lang="en-US" dirty="0" smtClean="0"/>
          </a:p>
          <a:p>
            <a:endParaRPr lang="en-US" dirty="0"/>
          </a:p>
        </p:txBody>
      </p:sp>
      <p:sp>
        <p:nvSpPr>
          <p:cNvPr id="4" name="Content Placeholder 3"/>
          <p:cNvSpPr>
            <a:spLocks noGrp="1"/>
          </p:cNvSpPr>
          <p:nvPr>
            <p:ph sz="quarter" idx="14"/>
          </p:nvPr>
        </p:nvSpPr>
        <p:spPr>
          <a:xfrm>
            <a:off x="5993970" y="866900"/>
            <a:ext cx="5358839" cy="5557651"/>
          </a:xfrm>
        </p:spPr>
        <p:txBody>
          <a:bodyPr/>
          <a:lstStyle/>
          <a:p>
            <a:r>
              <a:rPr lang="en-US" dirty="0" smtClean="0"/>
              <a:t>Yesterday’s exit slip, in case you didn’t finish:</a:t>
            </a:r>
          </a:p>
          <a:p>
            <a:endParaRPr lang="en-US" dirty="0"/>
          </a:p>
        </p:txBody>
      </p:sp>
      <p:pic>
        <p:nvPicPr>
          <p:cNvPr id="5" name="Picture 4"/>
          <p:cNvPicPr>
            <a:picLocks noChangeAspect="1"/>
          </p:cNvPicPr>
          <p:nvPr/>
        </p:nvPicPr>
        <p:blipFill>
          <a:blip r:embed="rId2"/>
          <a:stretch>
            <a:fillRect/>
          </a:stretch>
        </p:blipFill>
        <p:spPr>
          <a:xfrm>
            <a:off x="5678654" y="1389413"/>
            <a:ext cx="5989471" cy="3716977"/>
          </a:xfrm>
          <a:prstGeom prst="rect">
            <a:avLst/>
          </a:prstGeom>
        </p:spPr>
      </p:pic>
    </p:spTree>
    <p:extLst>
      <p:ext uri="{BB962C8B-B14F-4D97-AF65-F5344CB8AC3E}">
        <p14:creationId xmlns:p14="http://schemas.microsoft.com/office/powerpoint/2010/main" val="143566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Punctuate the following sentences, inserting colons, </a:t>
            </a:r>
            <a:r>
              <a:rPr lang="en-US" b="1" dirty="0" smtClean="0"/>
              <a:t>commas, semicolons </a:t>
            </a:r>
            <a:r>
              <a:rPr lang="en-US" b="1" dirty="0"/>
              <a:t>and </a:t>
            </a:r>
            <a:r>
              <a:rPr lang="en-US" b="1" dirty="0" smtClean="0"/>
              <a:t>capital letters</a:t>
            </a:r>
            <a:r>
              <a:rPr lang="en-US" dirty="0"/>
              <a:t>.</a:t>
            </a:r>
          </a:p>
          <a:p>
            <a:r>
              <a:rPr lang="en-US" dirty="0"/>
              <a:t>1. C</a:t>
            </a:r>
            <a:r>
              <a:rPr lang="en-US" dirty="0" smtClean="0"/>
              <a:t>harles </a:t>
            </a:r>
            <a:r>
              <a:rPr lang="en-US"/>
              <a:t>D</a:t>
            </a:r>
            <a:r>
              <a:rPr lang="en-US" smtClean="0"/>
              <a:t>ickens </a:t>
            </a:r>
            <a:r>
              <a:rPr lang="en-US" smtClean="0"/>
              <a:t>wrote: </a:t>
            </a:r>
            <a:r>
              <a:rPr lang="en-US" dirty="0" smtClean="0"/>
              <a:t>‘A </a:t>
            </a:r>
            <a:r>
              <a:rPr lang="en-US" dirty="0"/>
              <a:t>T</a:t>
            </a:r>
            <a:r>
              <a:rPr lang="en-US" dirty="0" smtClean="0"/>
              <a:t>ale </a:t>
            </a:r>
            <a:r>
              <a:rPr lang="en-US" dirty="0"/>
              <a:t>of </a:t>
            </a:r>
            <a:r>
              <a:rPr lang="en-US" dirty="0" smtClean="0"/>
              <a:t>Two </a:t>
            </a:r>
            <a:r>
              <a:rPr lang="en-US" dirty="0"/>
              <a:t>C</a:t>
            </a:r>
            <a:r>
              <a:rPr lang="en-US" dirty="0" smtClean="0"/>
              <a:t>ities’, ‘Little </a:t>
            </a:r>
            <a:r>
              <a:rPr lang="en-US" dirty="0" err="1"/>
              <a:t>D</a:t>
            </a:r>
            <a:r>
              <a:rPr lang="en-US" dirty="0" err="1" smtClean="0"/>
              <a:t>orrit</a:t>
            </a:r>
            <a:r>
              <a:rPr lang="en-US" dirty="0" smtClean="0"/>
              <a:t>’, ‘A </a:t>
            </a:r>
            <a:r>
              <a:rPr lang="en-US" dirty="0"/>
              <a:t>C</a:t>
            </a:r>
            <a:r>
              <a:rPr lang="en-US" dirty="0" smtClean="0"/>
              <a:t>hristmas</a:t>
            </a:r>
            <a:endParaRPr lang="en-US" dirty="0"/>
          </a:p>
          <a:p>
            <a:pPr marL="0" indent="0">
              <a:buNone/>
            </a:pPr>
            <a:r>
              <a:rPr lang="en-US" dirty="0" smtClean="0"/>
              <a:t>	Carol’, </a:t>
            </a:r>
            <a:r>
              <a:rPr lang="en-US" dirty="0"/>
              <a:t>and </a:t>
            </a:r>
            <a:r>
              <a:rPr lang="en-US" dirty="0" smtClean="0"/>
              <a:t>‘Bleak </a:t>
            </a:r>
            <a:r>
              <a:rPr lang="en-US" dirty="0"/>
              <a:t>H</a:t>
            </a:r>
            <a:r>
              <a:rPr lang="en-US" dirty="0" smtClean="0"/>
              <a:t>ouse’, </a:t>
            </a:r>
            <a:r>
              <a:rPr lang="en-US" dirty="0"/>
              <a:t>amongst others.</a:t>
            </a:r>
          </a:p>
          <a:p>
            <a:r>
              <a:rPr lang="en-US" dirty="0"/>
              <a:t>2. </a:t>
            </a:r>
            <a:r>
              <a:rPr lang="en-US" dirty="0" smtClean="0"/>
              <a:t>Exams </a:t>
            </a:r>
            <a:r>
              <a:rPr lang="en-US" dirty="0"/>
              <a:t>will take place this </a:t>
            </a:r>
            <a:r>
              <a:rPr lang="en-US" dirty="0" smtClean="0"/>
              <a:t>week: Monday</a:t>
            </a:r>
            <a:r>
              <a:rPr lang="en-US" dirty="0"/>
              <a:t>;</a:t>
            </a:r>
            <a:r>
              <a:rPr lang="en-US" dirty="0" smtClean="0"/>
              <a:t> Tuesday, </a:t>
            </a:r>
            <a:r>
              <a:rPr lang="en-US" dirty="0"/>
              <a:t>before </a:t>
            </a:r>
            <a:r>
              <a:rPr lang="en-US" dirty="0" smtClean="0"/>
              <a:t>break; </a:t>
            </a:r>
            <a:r>
              <a:rPr lang="en-US" dirty="0"/>
              <a:t>T</a:t>
            </a:r>
            <a:r>
              <a:rPr lang="en-US" dirty="0" smtClean="0"/>
              <a:t>hursday</a:t>
            </a:r>
            <a:endParaRPr lang="en-US" dirty="0"/>
          </a:p>
          <a:p>
            <a:pPr marL="0" indent="0">
              <a:buNone/>
            </a:pPr>
            <a:r>
              <a:rPr lang="en-US" dirty="0" smtClean="0"/>
              <a:t>	afternoon; </a:t>
            </a:r>
            <a:r>
              <a:rPr lang="en-US" dirty="0"/>
              <a:t>and </a:t>
            </a:r>
            <a:r>
              <a:rPr lang="en-US" dirty="0" smtClean="0"/>
              <a:t>Friday, </a:t>
            </a:r>
            <a:r>
              <a:rPr lang="en-US" dirty="0"/>
              <a:t>in place of assembly.</a:t>
            </a:r>
          </a:p>
          <a:p>
            <a:r>
              <a:rPr lang="en-US" dirty="0"/>
              <a:t>3. </a:t>
            </a:r>
            <a:r>
              <a:rPr lang="en-US" dirty="0" smtClean="0"/>
              <a:t>The </a:t>
            </a:r>
            <a:r>
              <a:rPr lang="en-US" dirty="0"/>
              <a:t>guests arrived </a:t>
            </a:r>
            <a:r>
              <a:rPr lang="en-US" dirty="0" smtClean="0"/>
              <a:t>early: </a:t>
            </a:r>
            <a:r>
              <a:rPr lang="en-US" dirty="0"/>
              <a:t>L</a:t>
            </a:r>
            <a:r>
              <a:rPr lang="en-US" dirty="0" smtClean="0"/>
              <a:t>ady </a:t>
            </a:r>
            <a:r>
              <a:rPr lang="en-US" dirty="0" err="1" smtClean="0"/>
              <a:t>Ponsonby</a:t>
            </a:r>
            <a:r>
              <a:rPr lang="en-US" dirty="0" smtClean="0"/>
              <a:t>, </a:t>
            </a:r>
            <a:r>
              <a:rPr lang="en-US" dirty="0"/>
              <a:t>in diamonds and a white fur </a:t>
            </a:r>
            <a:r>
              <a:rPr lang="en-US" dirty="0" smtClean="0"/>
              <a:t>coat;</a:t>
            </a:r>
            <a:endParaRPr lang="en-US" dirty="0"/>
          </a:p>
          <a:p>
            <a:pPr marL="0" indent="0">
              <a:buNone/>
            </a:pPr>
            <a:r>
              <a:rPr lang="en-US" dirty="0" smtClean="0"/>
              <a:t>	Lord </a:t>
            </a:r>
            <a:r>
              <a:rPr lang="en-US" dirty="0" err="1" smtClean="0"/>
              <a:t>Picklenoze</a:t>
            </a:r>
            <a:r>
              <a:rPr lang="en-US" dirty="0" smtClean="0"/>
              <a:t>, </a:t>
            </a:r>
            <a:r>
              <a:rPr lang="en-US" dirty="0"/>
              <a:t>with a glamourous girl on each </a:t>
            </a:r>
            <a:r>
              <a:rPr lang="en-US" dirty="0" smtClean="0"/>
              <a:t>arm; Mr. Carruthers, </a:t>
            </a:r>
            <a:r>
              <a:rPr lang="en-US" dirty="0"/>
              <a:t>with</a:t>
            </a:r>
          </a:p>
          <a:p>
            <a:pPr marL="0" indent="0">
              <a:buNone/>
            </a:pPr>
            <a:r>
              <a:rPr lang="en-US" dirty="0" smtClean="0"/>
              <a:t>	half </a:t>
            </a:r>
            <a:r>
              <a:rPr lang="en-US" dirty="0"/>
              <a:t>the contents of a bottle of whisky already under his </a:t>
            </a:r>
            <a:r>
              <a:rPr lang="en-US" dirty="0" smtClean="0"/>
              <a:t>belt; </a:t>
            </a:r>
            <a:r>
              <a:rPr lang="en-US" dirty="0"/>
              <a:t>and the</a:t>
            </a:r>
          </a:p>
          <a:p>
            <a:pPr marL="0" indent="0">
              <a:buNone/>
            </a:pPr>
            <a:r>
              <a:rPr lang="en-US" dirty="0" smtClean="0"/>
              <a:t>	luscious, </a:t>
            </a:r>
            <a:r>
              <a:rPr lang="en-US" dirty="0" err="1"/>
              <a:t>honourable</a:t>
            </a:r>
            <a:r>
              <a:rPr lang="en-US" dirty="0"/>
              <a:t> </a:t>
            </a:r>
            <a:r>
              <a:rPr lang="en-US" dirty="0" smtClean="0"/>
              <a:t>Miss </a:t>
            </a:r>
            <a:r>
              <a:rPr lang="en-US" dirty="0"/>
              <a:t>H</a:t>
            </a:r>
            <a:r>
              <a:rPr lang="en-US" dirty="0" smtClean="0"/>
              <a:t>illy Flower, </a:t>
            </a:r>
            <a:r>
              <a:rPr lang="en-US" dirty="0"/>
              <a:t>in a very short very shiny dress.</a:t>
            </a:r>
          </a:p>
        </p:txBody>
      </p:sp>
    </p:spTree>
    <p:extLst>
      <p:ext uri="{BB962C8B-B14F-4D97-AF65-F5344CB8AC3E}">
        <p14:creationId xmlns:p14="http://schemas.microsoft.com/office/powerpoint/2010/main" val="2502342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60" y="95002"/>
            <a:ext cx="10394707" cy="489857"/>
          </a:xfrm>
        </p:spPr>
        <p:txBody>
          <a:bodyPr>
            <a:normAutofit fontScale="90000"/>
          </a:bodyPr>
          <a:lstStyle/>
          <a:p>
            <a:pPr algn="ctr"/>
            <a:r>
              <a:rPr lang="en-US" dirty="0" err="1" smtClean="0"/>
              <a:t>Bellringer</a:t>
            </a:r>
            <a:endParaRPr lang="en-US" dirty="0"/>
          </a:p>
        </p:txBody>
      </p:sp>
      <p:sp>
        <p:nvSpPr>
          <p:cNvPr id="3" name="Content Placeholder 2"/>
          <p:cNvSpPr>
            <a:spLocks noGrp="1"/>
          </p:cNvSpPr>
          <p:nvPr>
            <p:ph sz="quarter" idx="13"/>
          </p:nvPr>
        </p:nvSpPr>
        <p:spPr>
          <a:xfrm>
            <a:off x="685802" y="855023"/>
            <a:ext cx="5088712" cy="5700155"/>
          </a:xfrm>
          <a:prstGeom prst="rect">
            <a:avLst/>
          </a:prstGeom>
        </p:spPr>
        <p:txBody>
          <a:bodyPr>
            <a:normAutofit/>
          </a:bodyPr>
          <a:lstStyle/>
          <a:p>
            <a:r>
              <a:rPr lang="en-US" sz="2300" dirty="0" smtClean="0">
                <a:latin typeface="Aharoni" panose="02010803020104030203" pitchFamily="2" charset="-79"/>
                <a:cs typeface="Aharoni" panose="02010803020104030203" pitchFamily="2" charset="-79"/>
              </a:rPr>
              <a:t>Composition notebooks:</a:t>
            </a:r>
          </a:p>
          <a:p>
            <a:pPr lvl="1"/>
            <a:r>
              <a:rPr lang="en-US" sz="2300" dirty="0" smtClean="0">
                <a:latin typeface="Aharoni" panose="02010803020104030203" pitchFamily="2" charset="-79"/>
                <a:cs typeface="Aharoni" panose="02010803020104030203" pitchFamily="2" charset="-79"/>
              </a:rPr>
              <a:t>Tuesday: ACT Minutes: 9-12-16</a:t>
            </a:r>
          </a:p>
          <a:p>
            <a:pPr lvl="1"/>
            <a:endParaRPr lang="en-US" sz="2300" dirty="0" smtClean="0">
              <a:latin typeface="Aharoni" panose="02010803020104030203" pitchFamily="2" charset="-79"/>
              <a:cs typeface="Aharoni" panose="02010803020104030203" pitchFamily="2" charset="-79"/>
            </a:endParaRPr>
          </a:p>
          <a:p>
            <a:r>
              <a:rPr lang="en-US" sz="2300" dirty="0" smtClean="0">
                <a:latin typeface="Aharoni" panose="02010803020104030203" pitchFamily="2" charset="-79"/>
                <a:cs typeface="Aharoni" panose="02010803020104030203" pitchFamily="2" charset="-79"/>
              </a:rPr>
              <a:t>Get out a sheet of paper for your quiz.</a:t>
            </a:r>
          </a:p>
          <a:p>
            <a:pPr lvl="1"/>
            <a:r>
              <a:rPr lang="en-US" sz="2300" dirty="0" smtClean="0">
                <a:latin typeface="Aharoni" panose="02010803020104030203" pitchFamily="2" charset="-79"/>
                <a:cs typeface="Aharoni" panose="02010803020104030203" pitchFamily="2" charset="-79"/>
              </a:rPr>
              <a:t>First and last name</a:t>
            </a:r>
          </a:p>
          <a:p>
            <a:pPr lvl="1"/>
            <a:r>
              <a:rPr lang="en-US" sz="2300" dirty="0" smtClean="0">
                <a:latin typeface="Aharoni" panose="02010803020104030203" pitchFamily="2" charset="-79"/>
                <a:cs typeface="Aharoni" panose="02010803020104030203" pitchFamily="2" charset="-79"/>
              </a:rPr>
              <a:t>Date</a:t>
            </a:r>
          </a:p>
          <a:p>
            <a:pPr lvl="1"/>
            <a:r>
              <a:rPr lang="en-US" sz="2300" dirty="0" smtClean="0">
                <a:latin typeface="Aharoni" panose="02010803020104030203" pitchFamily="2" charset="-79"/>
                <a:cs typeface="Aharoni" panose="02010803020104030203" pitchFamily="2" charset="-79"/>
              </a:rPr>
              <a:t>Period</a:t>
            </a:r>
          </a:p>
          <a:p>
            <a:pPr lvl="1"/>
            <a:r>
              <a:rPr lang="en-US" sz="2300" dirty="0" smtClean="0">
                <a:latin typeface="Aharoni" panose="02010803020104030203" pitchFamily="2" charset="-79"/>
                <a:cs typeface="Aharoni" panose="02010803020104030203" pitchFamily="2" charset="-79"/>
              </a:rPr>
              <a:t>Word Wall Test 1-18</a:t>
            </a:r>
          </a:p>
          <a:p>
            <a:pPr lvl="1"/>
            <a:r>
              <a:rPr lang="en-US" sz="2300" dirty="0" smtClean="0">
                <a:latin typeface="Aharoni" panose="02010803020104030203" pitchFamily="2" charset="-79"/>
                <a:cs typeface="Aharoni" panose="02010803020104030203" pitchFamily="2" charset="-79"/>
              </a:rPr>
              <a:t>Version ______</a:t>
            </a:r>
          </a:p>
          <a:p>
            <a:pPr lvl="1"/>
            <a:endParaRPr lang="en-US" dirty="0"/>
          </a:p>
        </p:txBody>
      </p:sp>
      <p:sp>
        <p:nvSpPr>
          <p:cNvPr id="6" name="Content Placeholder 5"/>
          <p:cNvSpPr>
            <a:spLocks noGrp="1"/>
          </p:cNvSpPr>
          <p:nvPr>
            <p:ph sz="quarter" idx="14"/>
          </p:nvPr>
        </p:nvSpPr>
        <p:spPr>
          <a:xfrm>
            <a:off x="5993969" y="855022"/>
            <a:ext cx="5088713" cy="5700155"/>
          </a:xfrm>
        </p:spPr>
        <p:txBody>
          <a:bodyPr>
            <a:normAutofit/>
          </a:bodyPr>
          <a:lstStyle/>
          <a:p>
            <a:r>
              <a:rPr lang="en-US" sz="1400" dirty="0" smtClean="0">
                <a:latin typeface="Aharoni" panose="02010803020104030203" pitchFamily="2" charset="-79"/>
                <a:cs typeface="Aharoni" panose="02010803020104030203" pitchFamily="2" charset="-79"/>
              </a:rPr>
              <a:t>Homework:</a:t>
            </a:r>
          </a:p>
          <a:p>
            <a:pPr lvl="1"/>
            <a:r>
              <a:rPr lang="en-US" sz="1400" dirty="0" smtClean="0">
                <a:latin typeface="Aharoni" panose="02010803020104030203" pitchFamily="2" charset="-79"/>
                <a:cs typeface="Aharoni" panose="02010803020104030203" pitchFamily="2" charset="-79"/>
              </a:rPr>
              <a:t>Last word wall homework for this 9 </a:t>
            </a:r>
            <a:r>
              <a:rPr lang="en-US" sz="1400" dirty="0" err="1" smtClean="0">
                <a:latin typeface="Aharoni" panose="02010803020104030203" pitchFamily="2" charset="-79"/>
                <a:cs typeface="Aharoni" panose="02010803020104030203" pitchFamily="2" charset="-79"/>
              </a:rPr>
              <a:t>wks</a:t>
            </a:r>
            <a:endParaRPr lang="en-US" sz="1400" dirty="0" smtClean="0">
              <a:latin typeface="Aharoni" panose="02010803020104030203" pitchFamily="2" charset="-79"/>
              <a:cs typeface="Aharoni" panose="02010803020104030203" pitchFamily="2" charset="-79"/>
            </a:endParaRPr>
          </a:p>
          <a:p>
            <a:pPr lvl="2"/>
            <a:r>
              <a:rPr lang="en-US" sz="1400" i="1" u="sng" dirty="0" smtClean="0">
                <a:latin typeface="Aharoni" panose="02010803020104030203" pitchFamily="2" charset="-79"/>
                <a:cs typeface="Aharoni" panose="02010803020104030203" pitchFamily="2" charset="-79"/>
              </a:rPr>
              <a:t>Vocab cartoons for words 19-30</a:t>
            </a:r>
          </a:p>
          <a:p>
            <a:pPr lvl="2"/>
            <a:r>
              <a:rPr lang="en-US" sz="1400" dirty="0" smtClean="0">
                <a:latin typeface="Aharoni" panose="02010803020104030203" pitchFamily="2" charset="-79"/>
                <a:cs typeface="Aharoni" panose="02010803020104030203" pitchFamily="2" charset="-79"/>
              </a:rPr>
              <a:t>19. inevitable	25. supposition</a:t>
            </a:r>
          </a:p>
          <a:p>
            <a:pPr lvl="2"/>
            <a:r>
              <a:rPr lang="en-US" sz="1400" dirty="0" smtClean="0">
                <a:latin typeface="Aharoni" panose="02010803020104030203" pitchFamily="2" charset="-79"/>
                <a:cs typeface="Aharoni" panose="02010803020104030203" pitchFamily="2" charset="-79"/>
              </a:rPr>
              <a:t>20. lucid	26. inferences</a:t>
            </a:r>
          </a:p>
          <a:p>
            <a:pPr lvl="2"/>
            <a:r>
              <a:rPr lang="en-US" sz="1400" dirty="0" smtClean="0">
                <a:latin typeface="Aharoni" panose="02010803020104030203" pitchFamily="2" charset="-79"/>
                <a:cs typeface="Aharoni" panose="02010803020104030203" pitchFamily="2" charset="-79"/>
              </a:rPr>
              <a:t>21. lurid	27. ambiguity</a:t>
            </a:r>
          </a:p>
          <a:p>
            <a:pPr lvl="2"/>
            <a:r>
              <a:rPr lang="en-US" sz="1400" dirty="0" smtClean="0">
                <a:latin typeface="Aharoni" panose="02010803020104030203" pitchFamily="2" charset="-79"/>
                <a:cs typeface="Aharoni" panose="02010803020104030203" pitchFamily="2" charset="-79"/>
              </a:rPr>
              <a:t>22. precipitate	28. grotesque</a:t>
            </a:r>
          </a:p>
          <a:p>
            <a:pPr lvl="2"/>
            <a:r>
              <a:rPr lang="en-US" sz="1400" dirty="0" smtClean="0">
                <a:latin typeface="Aharoni" panose="02010803020104030203" pitchFamily="2" charset="-79"/>
                <a:cs typeface="Aharoni" panose="02010803020104030203" pitchFamily="2" charset="-79"/>
              </a:rPr>
              <a:t>23. prostrate	29. sated</a:t>
            </a:r>
          </a:p>
          <a:p>
            <a:pPr lvl="2"/>
            <a:r>
              <a:rPr lang="en-US" sz="1400" dirty="0" smtClean="0">
                <a:latin typeface="Aharoni" panose="02010803020104030203" pitchFamily="2" charset="-79"/>
                <a:cs typeface="Aharoni" panose="02010803020104030203" pitchFamily="2" charset="-79"/>
              </a:rPr>
              <a:t>24. ravenous	defiled</a:t>
            </a:r>
          </a:p>
          <a:p>
            <a:pPr lvl="2"/>
            <a:endParaRPr lang="en-US" sz="1400" dirty="0">
              <a:latin typeface="Aharoni" panose="02010803020104030203" pitchFamily="2" charset="-79"/>
              <a:cs typeface="Aharoni" panose="02010803020104030203" pitchFamily="2" charset="-79"/>
            </a:endParaRPr>
          </a:p>
          <a:p>
            <a:pPr lvl="1"/>
            <a:r>
              <a:rPr lang="en-US" sz="1400" dirty="0" smtClean="0">
                <a:latin typeface="Aharoni" panose="02010803020104030203" pitchFamily="2" charset="-79"/>
                <a:cs typeface="Aharoni" panose="02010803020104030203" pitchFamily="2" charset="-79"/>
              </a:rPr>
              <a:t>When you finish your assessment, turn it in to designated space &amp; work on handout. If you finish, turn it in to the bin when you leave. If you don’t, it is homework and due at the start of class tomorrow.</a:t>
            </a:r>
          </a:p>
        </p:txBody>
      </p:sp>
    </p:spTree>
    <p:extLst>
      <p:ext uri="{BB962C8B-B14F-4D97-AF65-F5344CB8AC3E}">
        <p14:creationId xmlns:p14="http://schemas.microsoft.com/office/powerpoint/2010/main" val="1284251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Week Five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8127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36337"/>
          </a:xfrm>
        </p:spPr>
        <p:txBody>
          <a:bodyPr>
            <a:normAutofit/>
          </a:bodyPr>
          <a:lstStyle/>
          <a:p>
            <a:r>
              <a:rPr lang="en-US" sz="3200" dirty="0"/>
              <a:t>1.  A restaurant occupying the top floor of a skyscraper rotates as diners enjoy the view.  Ling and Sarah notice that they began their meal at 7:00 p.m. looking due north.  At 7:45 p.m. they had rotated 180 degrees to a view that was due south.  At this rate, how many degrees will the restaurant rotate in one hour? </a:t>
            </a:r>
          </a:p>
        </p:txBody>
      </p:sp>
      <p:sp>
        <p:nvSpPr>
          <p:cNvPr id="3" name="Content Placeholder 2"/>
          <p:cNvSpPr>
            <a:spLocks noGrp="1"/>
          </p:cNvSpPr>
          <p:nvPr>
            <p:ph idx="1"/>
          </p:nvPr>
        </p:nvSpPr>
        <p:spPr>
          <a:xfrm>
            <a:off x="838200" y="3253153"/>
            <a:ext cx="10515600" cy="2923809"/>
          </a:xfrm>
        </p:spPr>
        <p:txBody>
          <a:bodyPr/>
          <a:lstStyle/>
          <a:p>
            <a:r>
              <a:rPr lang="en-US" dirty="0"/>
              <a:t>A.  90 degrees</a:t>
            </a:r>
          </a:p>
          <a:p>
            <a:r>
              <a:rPr lang="en-US" dirty="0"/>
              <a:t>B. 180 degrees </a:t>
            </a:r>
          </a:p>
          <a:p>
            <a:r>
              <a:rPr lang="en-US" dirty="0"/>
              <a:t>C. 240 degrees </a:t>
            </a:r>
          </a:p>
          <a:p>
            <a:r>
              <a:rPr lang="en-US" dirty="0"/>
              <a:t>D. 270 degrees </a:t>
            </a:r>
          </a:p>
        </p:txBody>
      </p:sp>
    </p:spTree>
    <p:extLst>
      <p:ext uri="{BB962C8B-B14F-4D97-AF65-F5344CB8AC3E}">
        <p14:creationId xmlns:p14="http://schemas.microsoft.com/office/powerpoint/2010/main" val="240501490"/>
      </p:ext>
    </p:extLst>
  </p:cSld>
  <p:clrMapOvr>
    <a:masterClrMapping/>
  </p:clrMapOvr>
  <mc:AlternateContent xmlns:mc="http://schemas.openxmlformats.org/markup-compatibility/2006">
    <mc:Choice xmlns:p14="http://schemas.microsoft.com/office/powerpoint/2010/main" Requires="p14">
      <p:transition spd="slow" p14:dur="2000" advTm="45000"/>
    </mc:Choice>
    <mc:Fallback>
      <p:transition spd="slow" advTm="4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36337"/>
          </a:xfrm>
        </p:spPr>
        <p:txBody>
          <a:bodyPr>
            <a:normAutofit/>
          </a:bodyPr>
          <a:lstStyle/>
          <a:p>
            <a:r>
              <a:rPr lang="en-US" sz="2400" dirty="0"/>
              <a:t>2. Your friend shows you a scale drawing of her apartment.  The drawing of the apartment is a rectangle 4 inches by 6 inches.  Your friend wants to know the length of the shorter side of the apartment.  If she knows that the length of the longer side of the apartment is 30 feet, how many feet long is the shorter side of her apartment?  </a:t>
            </a:r>
          </a:p>
        </p:txBody>
      </p:sp>
      <p:sp>
        <p:nvSpPr>
          <p:cNvPr id="3" name="Content Placeholder 2"/>
          <p:cNvSpPr>
            <a:spLocks noGrp="1"/>
          </p:cNvSpPr>
          <p:nvPr>
            <p:ph idx="1"/>
          </p:nvPr>
        </p:nvSpPr>
        <p:spPr>
          <a:xfrm>
            <a:off x="838200" y="3253153"/>
            <a:ext cx="10515600" cy="2923809"/>
          </a:xfrm>
        </p:spPr>
        <p:txBody>
          <a:bodyPr/>
          <a:lstStyle/>
          <a:p>
            <a:r>
              <a:rPr lang="en-US" dirty="0"/>
              <a:t>A. 9</a:t>
            </a:r>
          </a:p>
          <a:p>
            <a:r>
              <a:rPr lang="en-US" dirty="0"/>
              <a:t>B. 20</a:t>
            </a:r>
          </a:p>
          <a:p>
            <a:r>
              <a:rPr lang="en-US" dirty="0"/>
              <a:t>C. 24</a:t>
            </a:r>
          </a:p>
          <a:p>
            <a:r>
              <a:rPr lang="en-US" dirty="0"/>
              <a:t>D. 30</a:t>
            </a:r>
          </a:p>
        </p:txBody>
      </p:sp>
    </p:spTree>
    <p:extLst>
      <p:ext uri="{BB962C8B-B14F-4D97-AF65-F5344CB8AC3E}">
        <p14:creationId xmlns:p14="http://schemas.microsoft.com/office/powerpoint/2010/main" val="3023145191"/>
      </p:ext>
    </p:extLst>
  </p:cSld>
  <p:clrMapOvr>
    <a:masterClrMapping/>
  </p:clrMapOvr>
  <mc:AlternateContent xmlns:mc="http://schemas.openxmlformats.org/markup-compatibility/2006">
    <mc:Choice xmlns:p14="http://schemas.microsoft.com/office/powerpoint/2010/main" Requires="p14">
      <p:transition spd="slow" p14:dur="2000" advTm="45000"/>
    </mc:Choice>
    <mc:Fallback>
      <p:transition spd="slow" advTm="4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36337"/>
          </a:xfrm>
        </p:spPr>
        <p:txBody>
          <a:bodyPr/>
          <a:lstStyle/>
          <a:p>
            <a:r>
              <a:rPr lang="en-US" dirty="0"/>
              <a:t>3.  If 12 vases cost $18.00, what is the cost of 1 vase? </a:t>
            </a:r>
          </a:p>
        </p:txBody>
      </p:sp>
      <p:sp>
        <p:nvSpPr>
          <p:cNvPr id="3" name="Content Placeholder 2"/>
          <p:cNvSpPr>
            <a:spLocks noGrp="1"/>
          </p:cNvSpPr>
          <p:nvPr>
            <p:ph idx="1"/>
          </p:nvPr>
        </p:nvSpPr>
        <p:spPr>
          <a:xfrm>
            <a:off x="838200" y="3253153"/>
            <a:ext cx="10515600" cy="2923809"/>
          </a:xfrm>
        </p:spPr>
        <p:txBody>
          <a:bodyPr/>
          <a:lstStyle/>
          <a:p>
            <a:r>
              <a:rPr lang="en-US" dirty="0"/>
              <a:t>A. $0.67</a:t>
            </a:r>
          </a:p>
          <a:p>
            <a:r>
              <a:rPr lang="en-US" dirty="0"/>
              <a:t>B. $1.05</a:t>
            </a:r>
          </a:p>
          <a:p>
            <a:r>
              <a:rPr lang="en-US" dirty="0"/>
              <a:t>C. $1.33</a:t>
            </a:r>
          </a:p>
          <a:p>
            <a:r>
              <a:rPr lang="en-US" dirty="0"/>
              <a:t>D. $1.50</a:t>
            </a:r>
          </a:p>
        </p:txBody>
      </p:sp>
    </p:spTree>
    <p:extLst>
      <p:ext uri="{BB962C8B-B14F-4D97-AF65-F5344CB8AC3E}">
        <p14:creationId xmlns:p14="http://schemas.microsoft.com/office/powerpoint/2010/main" val="1246203489"/>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36337"/>
          </a:xfrm>
        </p:spPr>
        <p:txBody>
          <a:bodyPr>
            <a:normAutofit/>
          </a:bodyPr>
          <a:lstStyle/>
          <a:p>
            <a:r>
              <a:rPr lang="en-US" sz="3200" dirty="0"/>
              <a:t>4.  A company earned a profit of $8.0 million each year for 3 consecutive years.  For each of the next 2 years, the company earned a profit of $9.0 million.  For this 5-year period, what was the company’s average yearly profit, in millions of dollars?  </a:t>
            </a:r>
          </a:p>
        </p:txBody>
      </p:sp>
      <p:sp>
        <p:nvSpPr>
          <p:cNvPr id="3" name="Content Placeholder 2"/>
          <p:cNvSpPr>
            <a:spLocks noGrp="1"/>
          </p:cNvSpPr>
          <p:nvPr>
            <p:ph idx="1"/>
          </p:nvPr>
        </p:nvSpPr>
        <p:spPr>
          <a:xfrm>
            <a:off x="838200" y="3253153"/>
            <a:ext cx="10515600" cy="2923809"/>
          </a:xfrm>
        </p:spPr>
        <p:txBody>
          <a:bodyPr/>
          <a:lstStyle/>
          <a:p>
            <a:r>
              <a:rPr lang="en-US" dirty="0"/>
              <a:t>A.  8.2</a:t>
            </a:r>
          </a:p>
          <a:p>
            <a:r>
              <a:rPr lang="en-US" dirty="0"/>
              <a:t>B.  8.25</a:t>
            </a:r>
          </a:p>
          <a:p>
            <a:r>
              <a:rPr lang="en-US" dirty="0"/>
              <a:t>C.  8.4</a:t>
            </a:r>
          </a:p>
          <a:p>
            <a:r>
              <a:rPr lang="en-US" dirty="0"/>
              <a:t>D.  8.5 </a:t>
            </a:r>
          </a:p>
        </p:txBody>
      </p:sp>
    </p:spTree>
    <p:extLst>
      <p:ext uri="{BB962C8B-B14F-4D97-AF65-F5344CB8AC3E}">
        <p14:creationId xmlns:p14="http://schemas.microsoft.com/office/powerpoint/2010/main" val="974106080"/>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36337"/>
          </a:xfrm>
        </p:spPr>
        <p:txBody>
          <a:bodyPr>
            <a:normAutofit/>
          </a:bodyPr>
          <a:lstStyle/>
          <a:p>
            <a:r>
              <a:rPr lang="en-US" sz="2800" dirty="0"/>
              <a:t>5.  A company rents moving vans for a rental fee of $25.00 per day with an additional charge of $0.30 per mile that the van is driven.  Which of the following expressions represents the cost, in dollars, of renting a van for 1 day and driving it </a:t>
            </a:r>
            <a:r>
              <a:rPr lang="en-US" sz="2800" i="1" dirty="0"/>
              <a:t>m</a:t>
            </a:r>
            <a:r>
              <a:rPr lang="en-US" sz="2800" dirty="0"/>
              <a:t> miles? </a:t>
            </a:r>
          </a:p>
        </p:txBody>
      </p:sp>
      <p:sp>
        <p:nvSpPr>
          <p:cNvPr id="3" name="Content Placeholder 2"/>
          <p:cNvSpPr>
            <a:spLocks noGrp="1"/>
          </p:cNvSpPr>
          <p:nvPr>
            <p:ph idx="1"/>
          </p:nvPr>
        </p:nvSpPr>
        <p:spPr>
          <a:xfrm>
            <a:off x="838200" y="3253153"/>
            <a:ext cx="10515600" cy="2923809"/>
          </a:xfrm>
        </p:spPr>
        <p:txBody>
          <a:bodyPr/>
          <a:lstStyle/>
          <a:p>
            <a:r>
              <a:rPr lang="en-US" dirty="0"/>
              <a:t>A. 0.30</a:t>
            </a:r>
            <a:r>
              <a:rPr lang="en-US" i="1" dirty="0"/>
              <a:t>m</a:t>
            </a:r>
            <a:r>
              <a:rPr lang="en-US" dirty="0"/>
              <a:t> + 25</a:t>
            </a:r>
          </a:p>
          <a:p>
            <a:r>
              <a:rPr lang="en-US" dirty="0"/>
              <a:t>B. 25</a:t>
            </a:r>
            <a:r>
              <a:rPr lang="en-US" i="1" dirty="0"/>
              <a:t>m</a:t>
            </a:r>
            <a:r>
              <a:rPr lang="en-US" dirty="0"/>
              <a:t> + 30</a:t>
            </a:r>
          </a:p>
          <a:p>
            <a:r>
              <a:rPr lang="en-US" dirty="0"/>
              <a:t>C. 30</a:t>
            </a:r>
            <a:r>
              <a:rPr lang="en-US" i="1" dirty="0"/>
              <a:t>m</a:t>
            </a:r>
            <a:r>
              <a:rPr lang="en-US" dirty="0"/>
              <a:t> + 25</a:t>
            </a:r>
          </a:p>
          <a:p>
            <a:r>
              <a:rPr lang="en-US" dirty="0"/>
              <a:t>D.  55</a:t>
            </a:r>
            <a:r>
              <a:rPr lang="en-US" i="1" dirty="0"/>
              <a:t>m</a:t>
            </a:r>
          </a:p>
        </p:txBody>
      </p:sp>
    </p:spTree>
    <p:extLst>
      <p:ext uri="{BB962C8B-B14F-4D97-AF65-F5344CB8AC3E}">
        <p14:creationId xmlns:p14="http://schemas.microsoft.com/office/powerpoint/2010/main" val="1066377613"/>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Answers:</a:t>
            </a:r>
          </a:p>
        </p:txBody>
      </p:sp>
      <p:sp>
        <p:nvSpPr>
          <p:cNvPr id="3" name="Content Placeholder 2"/>
          <p:cNvSpPr>
            <a:spLocks noGrp="1"/>
          </p:cNvSpPr>
          <p:nvPr>
            <p:ph idx="1"/>
          </p:nvPr>
        </p:nvSpPr>
        <p:spPr/>
        <p:txBody>
          <a:bodyPr/>
          <a:lstStyle/>
          <a:p>
            <a:r>
              <a:rPr lang="en-US" dirty="0"/>
              <a:t>1. C</a:t>
            </a:r>
          </a:p>
          <a:p>
            <a:r>
              <a:rPr lang="en-US" dirty="0"/>
              <a:t>2. B</a:t>
            </a:r>
          </a:p>
          <a:p>
            <a:r>
              <a:rPr lang="en-US" dirty="0"/>
              <a:t>3. D</a:t>
            </a:r>
          </a:p>
          <a:p>
            <a:r>
              <a:rPr lang="en-US" dirty="0"/>
              <a:t>4. C</a:t>
            </a:r>
          </a:p>
          <a:p>
            <a:r>
              <a:rPr lang="en-US" dirty="0"/>
              <a:t>5. A</a:t>
            </a:r>
          </a:p>
        </p:txBody>
      </p:sp>
    </p:spTree>
    <p:extLst>
      <p:ext uri="{BB962C8B-B14F-4D97-AF65-F5344CB8AC3E}">
        <p14:creationId xmlns:p14="http://schemas.microsoft.com/office/powerpoint/2010/main" val="4106042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sic Score 16x9">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 Score_16x9.potx" id="{6ADF3BEB-29B7-4B59-868B-CC2D2045A513}" vid="{1320CC86-6327-42C4-8685-C8BBB762A9AB}"/>
    </a:ext>
  </a:extLst>
</a:theme>
</file>

<file path=docProps/app.xml><?xml version="1.0" encoding="utf-8"?>
<Properties xmlns="http://schemas.openxmlformats.org/officeDocument/2006/extended-properties" xmlns:vt="http://schemas.openxmlformats.org/officeDocument/2006/docPropsVTypes">
  <TotalTime>49</TotalTime>
  <Words>543</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Aharoni</vt:lpstr>
      <vt:lpstr>Arial</vt:lpstr>
      <vt:lpstr>Calibri</vt:lpstr>
      <vt:lpstr>Calibri Light</vt:lpstr>
      <vt:lpstr>Garamond</vt:lpstr>
      <vt:lpstr>Impact</vt:lpstr>
      <vt:lpstr>Main Event</vt:lpstr>
      <vt:lpstr>1_Office Theme</vt:lpstr>
      <vt:lpstr>Music Score 16x9</vt:lpstr>
      <vt:lpstr>9-13-16</vt:lpstr>
      <vt:lpstr>Bellringer</vt:lpstr>
      <vt:lpstr>Week Five </vt:lpstr>
      <vt:lpstr>1.  A restaurant occupying the top floor of a skyscraper rotates as diners enjoy the view.  Ling and Sarah notice that they began their meal at 7:00 p.m. looking due north.  At 7:45 p.m. they had rotated 180 degrees to a view that was due south.  At this rate, how many degrees will the restaurant rotate in one hour? </vt:lpstr>
      <vt:lpstr>2. Your friend shows you a scale drawing of her apartment.  The drawing of the apartment is a rectangle 4 inches by 6 inches.  Your friend wants to know the length of the shorter side of the apartment.  If she knows that the length of the longer side of the apartment is 30 feet, how many feet long is the shorter side of her apartment?  </vt:lpstr>
      <vt:lpstr>3.  If 12 vases cost $18.00, what is the cost of 1 vase? </vt:lpstr>
      <vt:lpstr>4.  A company earned a profit of $8.0 million each year for 3 consecutive years.  For each of the next 2 years, the company earned a profit of $9.0 million.  For this 5-year period, what was the company’s average yearly profit, in millions of dollars?  </vt:lpstr>
      <vt:lpstr>5.  A company rents moving vans for a rental fee of $25.00 per day with an additional charge of $0.30 per mile that the van is driven.  Which of the following expressions represents the cost, in dollars, of renting a van for 1 day and driving it m miles? </vt:lpstr>
      <vt:lpstr>Answers:</vt:lpstr>
      <vt:lpstr>Word Wall Assessment 1-18</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9-13-16</dc:title>
  <dc:creator>Tara McPhee</dc:creator>
  <cp:lastModifiedBy>Tara McPhee</cp:lastModifiedBy>
  <cp:revision>2</cp:revision>
  <dcterms:created xsi:type="dcterms:W3CDTF">2016-09-13T12:54:15Z</dcterms:created>
  <dcterms:modified xsi:type="dcterms:W3CDTF">2016-09-13T13:43:41Z</dcterms:modified>
</cp:coreProperties>
</file>