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6" r:id="rId19"/>
    <p:sldId id="284"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6" y="4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09262" y="1242059"/>
            <a:ext cx="7925475" cy="145859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381250"/>
            <a:ext cx="9144000" cy="363855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1812" y="350837"/>
            <a:ext cx="7880374" cy="1332230"/>
          </a:xfrm>
          <a:prstGeom prst="rect">
            <a:avLst/>
          </a:prstGeom>
        </p:spPr>
        <p:txBody>
          <a:bodyPr wrap="square" lIns="0" tIns="0" rIns="0" bIns="0">
            <a:spAutoFit/>
          </a:bodyPr>
          <a:lstStyle>
            <a:lvl1pPr>
              <a:defRPr sz="4400" b="0" i="0">
                <a:solidFill>
                  <a:schemeClr val="tx1"/>
                </a:solidFill>
                <a:latin typeface="Garamond"/>
                <a:cs typeface="Garamond"/>
              </a:defRPr>
            </a:lvl1pPr>
          </a:lstStyle>
          <a:p>
            <a:endParaRPr/>
          </a:p>
        </p:txBody>
      </p:sp>
      <p:sp>
        <p:nvSpPr>
          <p:cNvPr id="3" name="Holder 3"/>
          <p:cNvSpPr>
            <a:spLocks noGrp="1"/>
          </p:cNvSpPr>
          <p:nvPr>
            <p:ph type="body" idx="1"/>
          </p:nvPr>
        </p:nvSpPr>
        <p:spPr>
          <a:xfrm>
            <a:off x="383540" y="1844357"/>
            <a:ext cx="8311515" cy="4629785"/>
          </a:xfrm>
          <a:prstGeom prst="rect">
            <a:avLst/>
          </a:prstGeom>
        </p:spPr>
        <p:txBody>
          <a:bodyPr wrap="square" lIns="0" tIns="0" rIns="0" bIns="0">
            <a:spAutoFit/>
          </a:bodyPr>
          <a:lstStyle>
            <a:lvl1pPr>
              <a:defRPr sz="280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8/16/2016</a:t>
            </a:fld>
            <a:endParaRPr lang="en-US"/>
          </a:p>
        </p:txBody>
      </p:sp>
      <p:sp>
        <p:nvSpPr>
          <p:cNvPr id="6" name="Holder 6"/>
          <p:cNvSpPr>
            <a:spLocks noGrp="1"/>
          </p:cNvSpPr>
          <p:nvPr>
            <p:ph type="sldNum" sz="quarter" idx="7"/>
          </p:nvPr>
        </p:nvSpPr>
        <p:spPr>
          <a:xfrm>
            <a:off x="8422640" y="6464540"/>
            <a:ext cx="203834" cy="184150"/>
          </a:xfrm>
          <a:prstGeom prst="rect">
            <a:avLst/>
          </a:prstGeom>
        </p:spPr>
        <p:txBody>
          <a:bodyPr wrap="square" lIns="0" tIns="0" rIns="0" bIns="0">
            <a:spAutoFit/>
          </a:bodyPr>
          <a:lstStyle>
            <a:lvl1pPr>
              <a:defRPr sz="1200" b="0" i="0">
                <a:solidFill>
                  <a:srgbClr val="898989"/>
                </a:solidFill>
                <a:latin typeface="Garamond"/>
                <a:cs typeface="Garamond"/>
              </a:defRPr>
            </a:lvl1pPr>
          </a:lstStyle>
          <a:p>
            <a:pPr marL="101600">
              <a:lnSpc>
                <a:spcPts val="1305"/>
              </a:lnSpc>
            </a:pPr>
            <a:fld id="{81D60167-4931-47E6-BA6A-407CBD079E47}" type="slidenum">
              <a:rPr dirty="0">
                <a:latin typeface="Times New Roman"/>
                <a:cs typeface="Times New Roman"/>
              </a:rPr>
              <a:t>‹#›</a:t>
            </a:fld>
            <a:endParaRPr dirty="0">
              <a:latin typeface="Times New Roman"/>
              <a:cs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12" y="350837"/>
            <a:ext cx="7880374" cy="677108"/>
          </a:xfrm>
        </p:spPr>
        <p:txBody>
          <a:bodyPr/>
          <a:lstStyle/>
          <a:p>
            <a:r>
              <a:rPr lang="en-US" dirty="0" err="1" smtClean="0"/>
              <a:t>Bellringer</a:t>
            </a:r>
            <a:endParaRPr lang="en-US" dirty="0"/>
          </a:p>
        </p:txBody>
      </p:sp>
      <p:sp>
        <p:nvSpPr>
          <p:cNvPr id="3" name="Text Placeholder 2"/>
          <p:cNvSpPr>
            <a:spLocks noGrp="1"/>
          </p:cNvSpPr>
          <p:nvPr>
            <p:ph type="body" idx="1"/>
          </p:nvPr>
        </p:nvSpPr>
        <p:spPr>
          <a:xfrm>
            <a:off x="383540" y="1844357"/>
            <a:ext cx="8311515" cy="1292662"/>
          </a:xfrm>
        </p:spPr>
        <p:txBody>
          <a:bodyPr/>
          <a:lstStyle/>
          <a:p>
            <a:r>
              <a:rPr lang="en-US" dirty="0" smtClean="0"/>
              <a:t>Please grab your composition notebooks and date: 8-16-16 and ACT minutes.</a:t>
            </a:r>
          </a:p>
          <a:p>
            <a:endParaRPr lang="en-US" dirty="0" smtClean="0"/>
          </a:p>
        </p:txBody>
      </p:sp>
    </p:spTree>
    <p:extLst>
      <p:ext uri="{BB962C8B-B14F-4D97-AF65-F5344CB8AC3E}">
        <p14:creationId xmlns:p14="http://schemas.microsoft.com/office/powerpoint/2010/main" val="9920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000000"/>
          </a:solidFill>
        </p:spPr>
        <p:txBody>
          <a:bodyPr wrap="square" lIns="0" tIns="0" rIns="0" bIns="0" rtlCol="0"/>
          <a:lstStyle/>
          <a:p>
            <a:endParaRPr/>
          </a:p>
        </p:txBody>
      </p:sp>
      <p:sp>
        <p:nvSpPr>
          <p:cNvPr id="3" name="object 3"/>
          <p:cNvSpPr/>
          <p:nvPr/>
        </p:nvSpPr>
        <p:spPr>
          <a:xfrm>
            <a:off x="0" y="998537"/>
            <a:ext cx="9144000" cy="505142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10</a:t>
            </a:fld>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55561" y="297345"/>
            <a:ext cx="6838315" cy="670560"/>
          </a:xfrm>
          <a:prstGeom prst="rect">
            <a:avLst/>
          </a:prstGeom>
        </p:spPr>
        <p:txBody>
          <a:bodyPr vert="horz" wrap="square" lIns="0" tIns="0" rIns="0" bIns="0" rtlCol="0">
            <a:spAutoFit/>
          </a:bodyPr>
          <a:lstStyle/>
          <a:p>
            <a:pPr marL="12700">
              <a:lnSpc>
                <a:spcPct val="100000"/>
              </a:lnSpc>
              <a:tabLst>
                <a:tab pos="3984625" algn="l"/>
              </a:tabLst>
            </a:pPr>
            <a:r>
              <a:rPr spc="-5" dirty="0"/>
              <a:t>Characteristics</a:t>
            </a:r>
            <a:r>
              <a:rPr spc="20" dirty="0"/>
              <a:t> </a:t>
            </a:r>
            <a:r>
              <a:rPr dirty="0"/>
              <a:t>of	High</a:t>
            </a:r>
            <a:r>
              <a:rPr spc="-75" dirty="0"/>
              <a:t> </a:t>
            </a:r>
            <a:r>
              <a:rPr spc="-5" dirty="0"/>
              <a:t>Culture</a:t>
            </a:r>
          </a:p>
        </p:txBody>
      </p:sp>
      <p:sp>
        <p:nvSpPr>
          <p:cNvPr id="4" name="object 4"/>
          <p:cNvSpPr txBox="1"/>
          <p:nvPr/>
        </p:nvSpPr>
        <p:spPr>
          <a:xfrm>
            <a:off x="307340" y="1192377"/>
            <a:ext cx="8467725" cy="5015604"/>
          </a:xfrm>
          <a:prstGeom prst="rect">
            <a:avLst/>
          </a:prstGeom>
        </p:spPr>
        <p:txBody>
          <a:bodyPr vert="horz" wrap="square" lIns="0" tIns="0" rIns="0" bIns="0" rtlCol="0">
            <a:spAutoFit/>
          </a:bodyPr>
          <a:lstStyle/>
          <a:p>
            <a:pPr marL="355600" marR="222885" indent="-342900">
              <a:lnSpc>
                <a:spcPct val="99000"/>
              </a:lnSpc>
              <a:buFont typeface="Arial"/>
              <a:buChar char="•"/>
              <a:tabLst>
                <a:tab pos="354965" algn="l"/>
                <a:tab pos="355600" algn="l"/>
              </a:tabLst>
            </a:pPr>
            <a:r>
              <a:rPr sz="2400" b="1" spc="5" dirty="0">
                <a:latin typeface="Garamond"/>
                <a:cs typeface="Garamond"/>
              </a:rPr>
              <a:t>The </a:t>
            </a:r>
            <a:r>
              <a:rPr sz="2400" b="1" spc="-5" dirty="0">
                <a:latin typeface="Garamond"/>
                <a:cs typeface="Garamond"/>
              </a:rPr>
              <a:t>audience </a:t>
            </a:r>
            <a:r>
              <a:rPr sz="2400" b="1" spc="5" dirty="0">
                <a:latin typeface="Garamond"/>
                <a:cs typeface="Garamond"/>
              </a:rPr>
              <a:t>for </a:t>
            </a:r>
            <a:r>
              <a:rPr sz="2400" b="1" spc="-5" dirty="0">
                <a:latin typeface="Garamond"/>
                <a:cs typeface="Garamond"/>
              </a:rPr>
              <a:t>high </a:t>
            </a:r>
            <a:r>
              <a:rPr sz="2400" b="1" dirty="0">
                <a:latin typeface="Garamond"/>
                <a:cs typeface="Garamond"/>
              </a:rPr>
              <a:t>culture is </a:t>
            </a:r>
            <a:r>
              <a:rPr sz="2400" b="1" spc="-5" dirty="0">
                <a:latin typeface="Garamond"/>
                <a:cs typeface="Garamond"/>
              </a:rPr>
              <a:t>small</a:t>
            </a:r>
            <a:r>
              <a:rPr sz="2400" spc="-5" dirty="0">
                <a:latin typeface="Garamond"/>
                <a:cs typeface="Garamond"/>
              </a:rPr>
              <a:t>, </a:t>
            </a:r>
            <a:r>
              <a:rPr sz="2400" dirty="0">
                <a:latin typeface="Garamond"/>
                <a:cs typeface="Garamond"/>
              </a:rPr>
              <a:t>therefore the </a:t>
            </a:r>
            <a:r>
              <a:rPr sz="2400" b="1" dirty="0">
                <a:latin typeface="Garamond"/>
                <a:cs typeface="Garamond"/>
              </a:rPr>
              <a:t>creator/  </a:t>
            </a:r>
            <a:r>
              <a:rPr sz="2400" b="1" spc="10" dirty="0">
                <a:latin typeface="Garamond"/>
                <a:cs typeface="Garamond"/>
              </a:rPr>
              <a:t>artist </a:t>
            </a:r>
            <a:r>
              <a:rPr sz="2400" b="1" dirty="0">
                <a:latin typeface="Garamond"/>
                <a:cs typeface="Garamond"/>
              </a:rPr>
              <a:t>is usually easily </a:t>
            </a:r>
            <a:r>
              <a:rPr sz="2400" b="1" spc="-5" dirty="0">
                <a:latin typeface="Garamond"/>
                <a:cs typeface="Garamond"/>
              </a:rPr>
              <a:t>associated </a:t>
            </a:r>
            <a:r>
              <a:rPr sz="2400" b="1" dirty="0">
                <a:latin typeface="Garamond"/>
                <a:cs typeface="Garamond"/>
              </a:rPr>
              <a:t>with </a:t>
            </a:r>
            <a:r>
              <a:rPr sz="2400" b="1" spc="-5" dirty="0">
                <a:latin typeface="Garamond"/>
                <a:cs typeface="Garamond"/>
              </a:rPr>
              <a:t>their </a:t>
            </a:r>
            <a:r>
              <a:rPr sz="2400" b="1" spc="-10" dirty="0">
                <a:latin typeface="Garamond"/>
                <a:cs typeface="Garamond"/>
              </a:rPr>
              <a:t>work </a:t>
            </a:r>
            <a:r>
              <a:rPr sz="2400" spc="-10" dirty="0">
                <a:latin typeface="Garamond"/>
                <a:cs typeface="Garamond"/>
              </a:rPr>
              <a:t>(i.e., </a:t>
            </a:r>
            <a:r>
              <a:rPr sz="2400" dirty="0">
                <a:latin typeface="Garamond"/>
                <a:cs typeface="Garamond"/>
              </a:rPr>
              <a:t>not </a:t>
            </a:r>
            <a:r>
              <a:rPr sz="2400" spc="-5" dirty="0">
                <a:latin typeface="Garamond"/>
                <a:cs typeface="Garamond"/>
              </a:rPr>
              <a:t>mass  produced.)</a:t>
            </a:r>
            <a:endParaRPr sz="2400" dirty="0">
              <a:latin typeface="Garamond"/>
              <a:cs typeface="Garamond"/>
            </a:endParaRPr>
          </a:p>
          <a:p>
            <a:pPr marL="355600" marR="5080" indent="-342900">
              <a:lnSpc>
                <a:spcPct val="99400"/>
              </a:lnSpc>
              <a:spcBef>
                <a:spcPts val="610"/>
              </a:spcBef>
              <a:buFont typeface="Arial"/>
              <a:buChar char="•"/>
              <a:tabLst>
                <a:tab pos="354965" algn="l"/>
                <a:tab pos="355600" algn="l"/>
              </a:tabLst>
            </a:pPr>
            <a:r>
              <a:rPr sz="2400" b="1" dirty="0">
                <a:latin typeface="Garamond"/>
                <a:cs typeface="Garamond"/>
              </a:rPr>
              <a:t>Created </a:t>
            </a:r>
            <a:r>
              <a:rPr sz="2400" b="1" spc="-5" dirty="0">
                <a:latin typeface="Garamond"/>
                <a:cs typeface="Garamond"/>
              </a:rPr>
              <a:t>not </a:t>
            </a:r>
            <a:r>
              <a:rPr sz="2400" b="1" spc="5" dirty="0">
                <a:latin typeface="Garamond"/>
                <a:cs typeface="Garamond"/>
              </a:rPr>
              <a:t>for </a:t>
            </a:r>
            <a:r>
              <a:rPr sz="2400" b="1" spc="-5" dirty="0">
                <a:latin typeface="Garamond"/>
                <a:cs typeface="Garamond"/>
              </a:rPr>
              <a:t>financial success but instead </a:t>
            </a:r>
            <a:r>
              <a:rPr sz="2400" b="1" spc="5" dirty="0">
                <a:latin typeface="Garamond"/>
                <a:cs typeface="Garamond"/>
              </a:rPr>
              <a:t>for </a:t>
            </a:r>
            <a:r>
              <a:rPr sz="2400" b="1" spc="-5" dirty="0">
                <a:latin typeface="Garamond"/>
                <a:cs typeface="Garamond"/>
              </a:rPr>
              <a:t>the timeless  recognition </a:t>
            </a:r>
            <a:r>
              <a:rPr sz="2400" dirty="0">
                <a:latin typeface="Garamond"/>
                <a:cs typeface="Garamond"/>
              </a:rPr>
              <a:t>of </a:t>
            </a:r>
            <a:r>
              <a:rPr sz="2400" spc="-10" dirty="0">
                <a:latin typeface="Garamond"/>
                <a:cs typeface="Garamond"/>
              </a:rPr>
              <a:t>having </a:t>
            </a:r>
            <a:r>
              <a:rPr sz="2400" spc="-5" dirty="0">
                <a:latin typeface="Garamond"/>
                <a:cs typeface="Garamond"/>
              </a:rPr>
              <a:t>introduced </a:t>
            </a:r>
            <a:r>
              <a:rPr sz="2400" dirty="0">
                <a:latin typeface="Garamond"/>
                <a:cs typeface="Garamond"/>
              </a:rPr>
              <a:t>the </a:t>
            </a:r>
            <a:r>
              <a:rPr sz="2400" spc="-15" dirty="0">
                <a:latin typeface="Garamond"/>
                <a:cs typeface="Garamond"/>
              </a:rPr>
              <a:t>world </a:t>
            </a:r>
            <a:r>
              <a:rPr sz="2400" dirty="0">
                <a:latin typeface="Garamond"/>
                <a:cs typeface="Garamond"/>
              </a:rPr>
              <a:t>to a new </a:t>
            </a:r>
            <a:r>
              <a:rPr sz="2400" spc="-25" dirty="0">
                <a:latin typeface="Garamond"/>
                <a:cs typeface="Garamond"/>
              </a:rPr>
              <a:t>way </a:t>
            </a:r>
            <a:r>
              <a:rPr sz="2400" dirty="0">
                <a:latin typeface="Garamond"/>
                <a:cs typeface="Garamond"/>
              </a:rPr>
              <a:t>of </a:t>
            </a:r>
            <a:r>
              <a:rPr sz="2400" spc="-5" dirty="0">
                <a:latin typeface="Garamond"/>
                <a:cs typeface="Garamond"/>
              </a:rPr>
              <a:t>seeing,  </a:t>
            </a:r>
            <a:r>
              <a:rPr sz="2400" dirty="0">
                <a:latin typeface="Garamond"/>
                <a:cs typeface="Garamond"/>
              </a:rPr>
              <a:t>hearing, feeling or experiencing</a:t>
            </a:r>
            <a:r>
              <a:rPr sz="2400" spc="-105" dirty="0">
                <a:latin typeface="Garamond"/>
                <a:cs typeface="Garamond"/>
              </a:rPr>
              <a:t> </a:t>
            </a:r>
            <a:r>
              <a:rPr sz="2400" spc="-10" dirty="0">
                <a:latin typeface="Garamond"/>
                <a:cs typeface="Garamond"/>
              </a:rPr>
              <a:t>life.</a:t>
            </a:r>
            <a:endParaRPr sz="2400" dirty="0">
              <a:latin typeface="Garamond"/>
              <a:cs typeface="Garamond"/>
            </a:endParaRPr>
          </a:p>
          <a:p>
            <a:pPr marL="749300" marR="496570" indent="-279400">
              <a:lnSpc>
                <a:spcPct val="100800"/>
              </a:lnSpc>
              <a:spcBef>
                <a:spcPts val="480"/>
              </a:spcBef>
              <a:tabLst>
                <a:tab pos="755015" algn="l"/>
              </a:tabLst>
            </a:pPr>
            <a:r>
              <a:rPr sz="2000" dirty="0">
                <a:latin typeface="Arial"/>
                <a:cs typeface="Arial"/>
              </a:rPr>
              <a:t>–	</a:t>
            </a:r>
            <a:r>
              <a:rPr sz="2000" dirty="0" smtClean="0">
                <a:latin typeface="Arial"/>
                <a:cs typeface="Arial"/>
              </a:rPr>
              <a:t> </a:t>
            </a:r>
            <a:r>
              <a:rPr sz="2400" dirty="0" smtClean="0">
                <a:latin typeface="Garamond"/>
                <a:cs typeface="Garamond"/>
              </a:rPr>
              <a:t>“</a:t>
            </a:r>
            <a:r>
              <a:rPr sz="2400" dirty="0">
                <a:latin typeface="Garamond"/>
                <a:cs typeface="Garamond"/>
              </a:rPr>
              <a:t>Creation is a </a:t>
            </a:r>
            <a:r>
              <a:rPr sz="2400" spc="-5" dirty="0">
                <a:latin typeface="Garamond"/>
                <a:cs typeface="Garamond"/>
              </a:rPr>
              <a:t>purely aesthetic </a:t>
            </a:r>
            <a:r>
              <a:rPr sz="2400" dirty="0">
                <a:latin typeface="Garamond"/>
                <a:cs typeface="Garamond"/>
              </a:rPr>
              <a:t>act in </a:t>
            </a:r>
            <a:r>
              <a:rPr sz="2400" spc="-5" dirty="0">
                <a:latin typeface="Garamond"/>
                <a:cs typeface="Garamond"/>
              </a:rPr>
              <a:t>pursuit </a:t>
            </a:r>
            <a:r>
              <a:rPr sz="2400" dirty="0">
                <a:latin typeface="Garamond"/>
                <a:cs typeface="Garamond"/>
              </a:rPr>
              <a:t>of </a:t>
            </a:r>
            <a:r>
              <a:rPr sz="2400" spc="10" dirty="0">
                <a:latin typeface="Garamond"/>
                <a:cs typeface="Garamond"/>
              </a:rPr>
              <a:t>truth </a:t>
            </a:r>
            <a:r>
              <a:rPr sz="2400" dirty="0">
                <a:latin typeface="Garamond"/>
                <a:cs typeface="Garamond"/>
              </a:rPr>
              <a:t>and </a:t>
            </a:r>
            <a:r>
              <a:rPr sz="2400" spc="-5" dirty="0">
                <a:latin typeface="Garamond"/>
                <a:cs typeface="Garamond"/>
              </a:rPr>
              <a:t>beauty….  </a:t>
            </a:r>
            <a:r>
              <a:rPr sz="2400" spc="-60" dirty="0">
                <a:latin typeface="Garamond"/>
                <a:cs typeface="Garamond"/>
              </a:rPr>
              <a:t>“Art </a:t>
            </a:r>
            <a:r>
              <a:rPr sz="2400" dirty="0">
                <a:latin typeface="Garamond"/>
                <a:cs typeface="Garamond"/>
              </a:rPr>
              <a:t>for </a:t>
            </a:r>
            <a:r>
              <a:rPr sz="2400" spc="-30" dirty="0">
                <a:latin typeface="Garamond"/>
                <a:cs typeface="Garamond"/>
              </a:rPr>
              <a:t>art’s </a:t>
            </a:r>
            <a:r>
              <a:rPr sz="2400" spc="-10" dirty="0">
                <a:latin typeface="Garamond"/>
                <a:cs typeface="Garamond"/>
              </a:rPr>
              <a:t>sake’ </a:t>
            </a:r>
            <a:r>
              <a:rPr sz="2400" dirty="0">
                <a:latin typeface="Garamond"/>
                <a:cs typeface="Garamond"/>
              </a:rPr>
              <a:t>is a </a:t>
            </a:r>
            <a:r>
              <a:rPr sz="2400" spc="-5" dirty="0">
                <a:latin typeface="Garamond"/>
                <a:cs typeface="Garamond"/>
              </a:rPr>
              <a:t>phrase </a:t>
            </a:r>
            <a:r>
              <a:rPr sz="2400" dirty="0">
                <a:latin typeface="Garamond"/>
                <a:cs typeface="Garamond"/>
              </a:rPr>
              <a:t>generally applied… </a:t>
            </a:r>
            <a:r>
              <a:rPr sz="2400" spc="10" dirty="0">
                <a:latin typeface="Garamond"/>
                <a:cs typeface="Garamond"/>
              </a:rPr>
              <a:t>The </a:t>
            </a:r>
            <a:r>
              <a:rPr sz="2400" spc="15" dirty="0">
                <a:latin typeface="Garamond"/>
                <a:cs typeface="Garamond"/>
              </a:rPr>
              <a:t>art </a:t>
            </a:r>
            <a:r>
              <a:rPr sz="2400" dirty="0">
                <a:latin typeface="Garamond"/>
                <a:cs typeface="Garamond"/>
              </a:rPr>
              <a:t>piece is  </a:t>
            </a:r>
            <a:r>
              <a:rPr sz="2400" spc="-5" dirty="0">
                <a:latin typeface="Garamond"/>
                <a:cs typeface="Garamond"/>
              </a:rPr>
              <a:t>designed </a:t>
            </a:r>
            <a:r>
              <a:rPr sz="2400" dirty="0">
                <a:latin typeface="Garamond"/>
                <a:cs typeface="Garamond"/>
              </a:rPr>
              <a:t>aggressively to confront </a:t>
            </a:r>
            <a:r>
              <a:rPr sz="2400" spc="-30" dirty="0">
                <a:latin typeface="Garamond"/>
                <a:cs typeface="Garamond"/>
              </a:rPr>
              <a:t>us, </a:t>
            </a:r>
            <a:r>
              <a:rPr sz="2400" dirty="0">
                <a:latin typeface="Garamond"/>
                <a:cs typeface="Garamond"/>
              </a:rPr>
              <a:t>to challenge </a:t>
            </a:r>
            <a:r>
              <a:rPr sz="2400" spc="-5" dirty="0">
                <a:latin typeface="Garamond"/>
                <a:cs typeface="Garamond"/>
              </a:rPr>
              <a:t>our assumptions  </a:t>
            </a:r>
            <a:r>
              <a:rPr sz="2400" dirty="0">
                <a:latin typeface="Garamond"/>
                <a:cs typeface="Garamond"/>
              </a:rPr>
              <a:t>and beliefs </a:t>
            </a:r>
            <a:r>
              <a:rPr sz="2400" spc="-5" dirty="0">
                <a:latin typeface="Garamond"/>
                <a:cs typeface="Garamond"/>
              </a:rPr>
              <a:t>about </a:t>
            </a:r>
            <a:r>
              <a:rPr sz="2400" spc="15" dirty="0">
                <a:latin typeface="Garamond"/>
                <a:cs typeface="Garamond"/>
              </a:rPr>
              <a:t>art </a:t>
            </a:r>
            <a:r>
              <a:rPr sz="2400" dirty="0">
                <a:latin typeface="Garamond"/>
                <a:cs typeface="Garamond"/>
              </a:rPr>
              <a:t>and </a:t>
            </a:r>
            <a:r>
              <a:rPr sz="2400" spc="-10" dirty="0">
                <a:latin typeface="Garamond"/>
                <a:cs typeface="Garamond"/>
              </a:rPr>
              <a:t>life, </a:t>
            </a:r>
            <a:r>
              <a:rPr sz="2400" dirty="0">
                <a:latin typeface="Garamond"/>
                <a:cs typeface="Garamond"/>
              </a:rPr>
              <a:t>and to identify the </a:t>
            </a:r>
            <a:r>
              <a:rPr sz="2400" spc="-5" dirty="0">
                <a:latin typeface="Garamond"/>
                <a:cs typeface="Garamond"/>
              </a:rPr>
              <a:t>unanswered  questions about</a:t>
            </a:r>
            <a:r>
              <a:rPr sz="2400" spc="-15" dirty="0">
                <a:latin typeface="Garamond"/>
                <a:cs typeface="Garamond"/>
              </a:rPr>
              <a:t> existence.”</a:t>
            </a:r>
            <a:endParaRPr sz="2400" dirty="0">
              <a:latin typeface="Garamond"/>
              <a:cs typeface="Garamond"/>
            </a:endParaRPr>
          </a:p>
          <a:p>
            <a:pPr marL="355600" indent="-342900">
              <a:lnSpc>
                <a:spcPct val="100000"/>
              </a:lnSpc>
              <a:spcBef>
                <a:spcPts val="595"/>
              </a:spcBef>
              <a:buFont typeface="Arial"/>
              <a:buChar char="•"/>
              <a:tabLst>
                <a:tab pos="354965" algn="l"/>
                <a:tab pos="355600" algn="l"/>
              </a:tabLst>
            </a:pPr>
            <a:r>
              <a:rPr sz="2400" dirty="0">
                <a:latin typeface="Garamond"/>
                <a:cs typeface="Garamond"/>
              </a:rPr>
              <a:t>High </a:t>
            </a:r>
            <a:r>
              <a:rPr sz="2400" spc="-5" dirty="0">
                <a:latin typeface="Garamond"/>
                <a:cs typeface="Garamond"/>
              </a:rPr>
              <a:t>culture </a:t>
            </a:r>
            <a:r>
              <a:rPr sz="2400" spc="-10" dirty="0">
                <a:latin typeface="Garamond"/>
                <a:cs typeface="Garamond"/>
              </a:rPr>
              <a:t>today </a:t>
            </a:r>
            <a:r>
              <a:rPr sz="2400" spc="-5" dirty="0">
                <a:latin typeface="Garamond"/>
                <a:cs typeface="Garamond"/>
              </a:rPr>
              <a:t>includes </a:t>
            </a:r>
            <a:r>
              <a:rPr sz="2400" dirty="0">
                <a:latin typeface="Garamond"/>
                <a:cs typeface="Garamond"/>
              </a:rPr>
              <a:t>the </a:t>
            </a:r>
            <a:r>
              <a:rPr sz="2400" spc="-15" dirty="0">
                <a:latin typeface="Garamond"/>
                <a:cs typeface="Garamond"/>
              </a:rPr>
              <a:t>work </a:t>
            </a:r>
            <a:r>
              <a:rPr sz="2400" dirty="0">
                <a:latin typeface="Garamond"/>
                <a:cs typeface="Garamond"/>
              </a:rPr>
              <a:t>of  </a:t>
            </a:r>
            <a:r>
              <a:rPr sz="2400" spc="5" dirty="0">
                <a:latin typeface="Garamond"/>
                <a:cs typeface="Garamond"/>
              </a:rPr>
              <a:t>artists </a:t>
            </a:r>
            <a:r>
              <a:rPr sz="2400" spc="-10" dirty="0">
                <a:latin typeface="Garamond"/>
                <a:cs typeface="Garamond"/>
              </a:rPr>
              <a:t>like</a:t>
            </a:r>
            <a:r>
              <a:rPr sz="2400" spc="-290" dirty="0">
                <a:latin typeface="Garamond"/>
                <a:cs typeface="Garamond"/>
              </a:rPr>
              <a:t> </a:t>
            </a:r>
            <a:r>
              <a:rPr sz="2400" spc="-15" dirty="0">
                <a:latin typeface="Garamond"/>
                <a:cs typeface="Garamond"/>
              </a:rPr>
              <a:t>Picasso</a:t>
            </a:r>
            <a:r>
              <a:rPr sz="2400" spc="-15" dirty="0" smtClean="0">
                <a:latin typeface="Garamond"/>
                <a:cs typeface="Garamond"/>
              </a:rPr>
              <a:t>,</a:t>
            </a:r>
            <a:r>
              <a:rPr lang="en-US" sz="2400" spc="-15" dirty="0" smtClean="0">
                <a:latin typeface="Garamond"/>
                <a:cs typeface="Garamond"/>
              </a:rPr>
              <a:t> Shakespeare, Beethoven, etc.</a:t>
            </a:r>
            <a:endParaRPr sz="2400" dirty="0">
              <a:latin typeface="Garamond"/>
              <a:cs typeface="Garamond"/>
            </a:endParaRPr>
          </a:p>
        </p:txBody>
      </p:sp>
      <p:sp>
        <p:nvSpPr>
          <p:cNvPr id="6" name="object 6"/>
          <p:cNvSpPr txBox="1"/>
          <p:nvPr/>
        </p:nvSpPr>
        <p:spPr>
          <a:xfrm>
            <a:off x="8516302" y="6447472"/>
            <a:ext cx="97155" cy="20129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Garamond"/>
                <a:cs typeface="Garamond"/>
              </a:rPr>
              <a:t>9</a:t>
            </a:r>
            <a:endParaRPr sz="1200">
              <a:latin typeface="Garamond"/>
              <a:cs typeface="Garamo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00600" y="3833812"/>
            <a:ext cx="3962400" cy="302450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050">
              <a:latin typeface="Times New Roman"/>
              <a:cs typeface="Times New Roman"/>
            </a:endParaRPr>
          </a:p>
          <a:p>
            <a:pPr marR="155575" algn="r">
              <a:lnSpc>
                <a:spcPct val="100000"/>
              </a:lnSpc>
              <a:spcBef>
                <a:spcPts val="5"/>
              </a:spcBef>
            </a:pPr>
            <a:r>
              <a:rPr sz="1200" dirty="0">
                <a:solidFill>
                  <a:srgbClr val="898989"/>
                </a:solidFill>
                <a:latin typeface="Times New Roman"/>
                <a:cs typeface="Times New Roman"/>
              </a:rPr>
              <a:t>10</a:t>
            </a:r>
            <a:endParaRPr sz="1200">
              <a:latin typeface="Times New Roman"/>
              <a:cs typeface="Times New Roman"/>
            </a:endParaRPr>
          </a:p>
        </p:txBody>
      </p:sp>
      <p:sp>
        <p:nvSpPr>
          <p:cNvPr id="4" name="object 4"/>
          <p:cNvSpPr/>
          <p:nvPr/>
        </p:nvSpPr>
        <p:spPr>
          <a:xfrm>
            <a:off x="457200" y="0"/>
            <a:ext cx="8382000" cy="40560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3886200"/>
            <a:ext cx="4267200" cy="29717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00600" y="3833812"/>
            <a:ext cx="3962400" cy="302418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48557" y="297345"/>
            <a:ext cx="4062095" cy="1332230"/>
          </a:xfrm>
          <a:prstGeom prst="rect">
            <a:avLst/>
          </a:prstGeom>
        </p:spPr>
        <p:txBody>
          <a:bodyPr vert="horz" wrap="square" lIns="0" tIns="0" rIns="0" bIns="0" rtlCol="0">
            <a:spAutoFit/>
          </a:bodyPr>
          <a:lstStyle/>
          <a:p>
            <a:pPr marL="1224280" marR="5080" indent="-1212215">
              <a:lnSpc>
                <a:spcPts val="5200"/>
              </a:lnSpc>
              <a:tabLst>
                <a:tab pos="2961005" algn="l"/>
              </a:tabLst>
            </a:pPr>
            <a:r>
              <a:rPr dirty="0"/>
              <a:t>Examples</a:t>
            </a:r>
            <a:r>
              <a:rPr spc="-5" dirty="0"/>
              <a:t> </a:t>
            </a:r>
            <a:r>
              <a:rPr dirty="0"/>
              <a:t>of	High  </a:t>
            </a:r>
            <a:r>
              <a:rPr spc="-5" dirty="0"/>
              <a:t>Culture</a:t>
            </a:r>
          </a:p>
        </p:txBody>
      </p:sp>
      <p:sp>
        <p:nvSpPr>
          <p:cNvPr id="4" name="object 4"/>
          <p:cNvSpPr txBox="1"/>
          <p:nvPr/>
        </p:nvSpPr>
        <p:spPr>
          <a:xfrm>
            <a:off x="5638800" y="1735137"/>
            <a:ext cx="3124200" cy="497078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0"/>
              </a:spcBef>
            </a:pPr>
            <a:endParaRPr sz="1050">
              <a:latin typeface="Times New Roman"/>
              <a:cs typeface="Times New Roman"/>
            </a:endParaRPr>
          </a:p>
          <a:p>
            <a:pPr marR="154940" algn="r">
              <a:lnSpc>
                <a:spcPct val="100000"/>
              </a:lnSpc>
            </a:pPr>
            <a:r>
              <a:rPr sz="1200" spc="-45" dirty="0">
                <a:solidFill>
                  <a:srgbClr val="898989"/>
                </a:solidFill>
                <a:latin typeface="Times New Roman"/>
                <a:cs typeface="Times New Roman"/>
              </a:rPr>
              <a:t>1</a:t>
            </a:r>
            <a:r>
              <a:rPr sz="1200" dirty="0">
                <a:solidFill>
                  <a:srgbClr val="898989"/>
                </a:solidFill>
                <a:latin typeface="Times New Roman"/>
                <a:cs typeface="Times New Roman"/>
              </a:rPr>
              <a:t>1</a:t>
            </a:r>
            <a:endParaRPr sz="1200">
              <a:latin typeface="Times New Roman"/>
              <a:cs typeface="Times New Roman"/>
            </a:endParaRPr>
          </a:p>
        </p:txBody>
      </p:sp>
      <p:sp>
        <p:nvSpPr>
          <p:cNvPr id="5" name="object 5"/>
          <p:cNvSpPr/>
          <p:nvPr/>
        </p:nvSpPr>
        <p:spPr>
          <a:xfrm>
            <a:off x="152400" y="3063875"/>
            <a:ext cx="2971800" cy="356552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38800" y="1735137"/>
            <a:ext cx="3124200" cy="49704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2400" y="152400"/>
            <a:ext cx="3657600" cy="27400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7637" y="147637"/>
            <a:ext cx="3667125" cy="2749550"/>
          </a:xfrm>
          <a:custGeom>
            <a:avLst/>
            <a:gdLst/>
            <a:ahLst/>
            <a:cxnLst/>
            <a:rect l="l" t="t" r="r" b="b"/>
            <a:pathLst>
              <a:path w="3667125" h="2749550">
                <a:moveTo>
                  <a:pt x="0" y="0"/>
                </a:moveTo>
                <a:lnTo>
                  <a:pt x="3667119" y="0"/>
                </a:lnTo>
                <a:lnTo>
                  <a:pt x="3667119" y="2749550"/>
                </a:lnTo>
                <a:lnTo>
                  <a:pt x="0" y="2749550"/>
                </a:lnTo>
                <a:lnTo>
                  <a:pt x="0" y="0"/>
                </a:lnTo>
                <a:close/>
              </a:path>
            </a:pathLst>
          </a:custGeom>
          <a:ln w="9524">
            <a:solidFill>
              <a:srgbClr val="000000"/>
            </a:solidFill>
          </a:ln>
        </p:spPr>
        <p:txBody>
          <a:bodyPr wrap="square" lIns="0" tIns="0" rIns="0" bIns="0" rtlCol="0"/>
          <a:lstStyle/>
          <a:p>
            <a:endParaRPr/>
          </a:p>
        </p:txBody>
      </p:sp>
      <p:sp>
        <p:nvSpPr>
          <p:cNvPr id="9" name="object 9"/>
          <p:cNvSpPr/>
          <p:nvPr/>
        </p:nvSpPr>
        <p:spPr>
          <a:xfrm>
            <a:off x="3276600" y="3025775"/>
            <a:ext cx="2209800" cy="364013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271837" y="3021012"/>
            <a:ext cx="2219325" cy="3649979"/>
          </a:xfrm>
          <a:custGeom>
            <a:avLst/>
            <a:gdLst/>
            <a:ahLst/>
            <a:cxnLst/>
            <a:rect l="l" t="t" r="r" b="b"/>
            <a:pathLst>
              <a:path w="2219325" h="3649979">
                <a:moveTo>
                  <a:pt x="0" y="0"/>
                </a:moveTo>
                <a:lnTo>
                  <a:pt x="2219321" y="0"/>
                </a:lnTo>
                <a:lnTo>
                  <a:pt x="2219321" y="3649659"/>
                </a:lnTo>
                <a:lnTo>
                  <a:pt x="0" y="3649659"/>
                </a:lnTo>
                <a:lnTo>
                  <a:pt x="0" y="0"/>
                </a:lnTo>
                <a:close/>
              </a:path>
            </a:pathLst>
          </a:custGeom>
          <a:ln w="9524">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977265">
              <a:lnSpc>
                <a:spcPct val="100000"/>
              </a:lnSpc>
            </a:pPr>
            <a:r>
              <a:rPr sz="4000" spc="-10" dirty="0"/>
              <a:t>Moving Beyond </a:t>
            </a:r>
            <a:r>
              <a:rPr sz="4000" dirty="0"/>
              <a:t>High</a:t>
            </a:r>
            <a:r>
              <a:rPr sz="4000" spc="-55" dirty="0"/>
              <a:t> </a:t>
            </a:r>
            <a:r>
              <a:rPr sz="4000" spc="-5" dirty="0"/>
              <a:t>Culture</a:t>
            </a:r>
            <a:endParaRPr sz="4000"/>
          </a:p>
        </p:txBody>
      </p:sp>
      <p:sp>
        <p:nvSpPr>
          <p:cNvPr id="4" name="object 4"/>
          <p:cNvSpPr txBox="1"/>
          <p:nvPr/>
        </p:nvSpPr>
        <p:spPr>
          <a:xfrm>
            <a:off x="686975" y="2123440"/>
            <a:ext cx="7966075" cy="3299460"/>
          </a:xfrm>
          <a:prstGeom prst="rect">
            <a:avLst/>
          </a:prstGeom>
        </p:spPr>
        <p:txBody>
          <a:bodyPr vert="horz" wrap="square" lIns="0" tIns="0" rIns="0" bIns="0" rtlCol="0">
            <a:spAutoFit/>
          </a:bodyPr>
          <a:lstStyle/>
          <a:p>
            <a:pPr marL="109855" marR="102235" indent="729615">
              <a:lnSpc>
                <a:spcPts val="4300"/>
              </a:lnSpc>
              <a:buFont typeface="Arial"/>
              <a:buChar char="•"/>
              <a:tabLst>
                <a:tab pos="1182370" algn="l"/>
                <a:tab pos="1718945" algn="l"/>
              </a:tabLst>
            </a:pPr>
            <a:r>
              <a:rPr sz="4000" dirty="0" smtClean="0">
                <a:latin typeface="Garamond"/>
                <a:cs typeface="Garamond"/>
              </a:rPr>
              <a:t>If</a:t>
            </a:r>
            <a:r>
              <a:rPr lang="en-US" sz="4000" dirty="0" smtClean="0">
                <a:latin typeface="Garamond"/>
                <a:cs typeface="Garamond"/>
              </a:rPr>
              <a:t> </a:t>
            </a:r>
            <a:r>
              <a:rPr sz="4000" dirty="0" smtClean="0">
                <a:latin typeface="Garamond"/>
                <a:cs typeface="Garamond"/>
              </a:rPr>
              <a:t>the </a:t>
            </a:r>
            <a:r>
              <a:rPr sz="4000" spc="-15" dirty="0">
                <a:latin typeface="Garamond"/>
                <a:cs typeface="Garamond"/>
              </a:rPr>
              <a:t>aristocrats,</a:t>
            </a:r>
            <a:r>
              <a:rPr sz="4000" spc="-5" dirty="0">
                <a:latin typeface="Garamond"/>
                <a:cs typeface="Garamond"/>
              </a:rPr>
              <a:t> </a:t>
            </a:r>
            <a:r>
              <a:rPr sz="4000" spc="-15" dirty="0">
                <a:latin typeface="Garamond"/>
                <a:cs typeface="Garamond"/>
              </a:rPr>
              <a:t>politicians, </a:t>
            </a:r>
            <a:r>
              <a:rPr sz="4000" dirty="0">
                <a:latin typeface="Garamond"/>
                <a:cs typeface="Garamond"/>
              </a:rPr>
              <a:t> </a:t>
            </a:r>
            <a:r>
              <a:rPr sz="4000" spc="-5" dirty="0">
                <a:latin typeface="Garamond"/>
                <a:cs typeface="Garamond"/>
              </a:rPr>
              <a:t>intellectuals </a:t>
            </a:r>
            <a:r>
              <a:rPr sz="4000" dirty="0">
                <a:latin typeface="Garamond"/>
                <a:cs typeface="Garamond"/>
              </a:rPr>
              <a:t>and other elite members</a:t>
            </a:r>
            <a:r>
              <a:rPr sz="4000" spc="-45" dirty="0">
                <a:latin typeface="Garamond"/>
                <a:cs typeface="Garamond"/>
              </a:rPr>
              <a:t> </a:t>
            </a:r>
            <a:r>
              <a:rPr sz="4000" dirty="0">
                <a:latin typeface="Garamond"/>
                <a:cs typeface="Garamond"/>
              </a:rPr>
              <a:t>of</a:t>
            </a:r>
          </a:p>
          <a:p>
            <a:pPr marL="12065" marR="5080" algn="ctr">
              <a:lnSpc>
                <a:spcPts val="4300"/>
              </a:lnSpc>
              <a:tabLst>
                <a:tab pos="1470660" algn="l"/>
                <a:tab pos="3268979" algn="l"/>
              </a:tabLst>
            </a:pPr>
            <a:r>
              <a:rPr sz="4000" spc="-5" dirty="0">
                <a:latin typeface="Garamond"/>
                <a:cs typeface="Garamond"/>
              </a:rPr>
              <a:t>society </a:t>
            </a:r>
            <a:r>
              <a:rPr sz="4000" spc="-15" dirty="0">
                <a:latin typeface="Garamond"/>
                <a:cs typeface="Garamond"/>
              </a:rPr>
              <a:t>were </a:t>
            </a:r>
            <a:r>
              <a:rPr sz="4000" dirty="0">
                <a:latin typeface="Garamond"/>
                <a:cs typeface="Garamond"/>
              </a:rPr>
              <a:t>the only people who  </a:t>
            </a:r>
            <a:r>
              <a:rPr sz="4000" spc="-5" dirty="0">
                <a:latin typeface="Garamond"/>
                <a:cs typeface="Garamond"/>
              </a:rPr>
              <a:t>possessed </a:t>
            </a:r>
            <a:r>
              <a:rPr sz="4000" spc="-10" dirty="0">
                <a:latin typeface="Garamond"/>
                <a:cs typeface="Garamond"/>
              </a:rPr>
              <a:t>culture, </a:t>
            </a:r>
            <a:r>
              <a:rPr sz="4000" dirty="0">
                <a:latin typeface="Garamond"/>
                <a:cs typeface="Garamond"/>
              </a:rPr>
              <a:t>to be doled </a:t>
            </a:r>
            <a:r>
              <a:rPr sz="4000" spc="-5" dirty="0">
                <a:latin typeface="Garamond"/>
                <a:cs typeface="Garamond"/>
              </a:rPr>
              <a:t>out </a:t>
            </a:r>
            <a:r>
              <a:rPr sz="4000" dirty="0">
                <a:latin typeface="Garamond"/>
                <a:cs typeface="Garamond"/>
              </a:rPr>
              <a:t>to</a:t>
            </a:r>
            <a:r>
              <a:rPr sz="4000" spc="-35" dirty="0">
                <a:latin typeface="Garamond"/>
                <a:cs typeface="Garamond"/>
              </a:rPr>
              <a:t> </a:t>
            </a:r>
            <a:r>
              <a:rPr sz="4000" dirty="0">
                <a:latin typeface="Garamond"/>
                <a:cs typeface="Garamond"/>
              </a:rPr>
              <a:t>the  </a:t>
            </a:r>
            <a:r>
              <a:rPr sz="4000" spc="-5" dirty="0">
                <a:latin typeface="Garamond"/>
                <a:cs typeface="Garamond"/>
              </a:rPr>
              <a:t>rest</a:t>
            </a:r>
            <a:r>
              <a:rPr sz="4000" spc="5" dirty="0">
                <a:latin typeface="Garamond"/>
                <a:cs typeface="Garamond"/>
              </a:rPr>
              <a:t> </a:t>
            </a:r>
            <a:r>
              <a:rPr sz="4000" dirty="0">
                <a:latin typeface="Garamond"/>
                <a:cs typeface="Garamond"/>
              </a:rPr>
              <a:t>of	</a:t>
            </a:r>
            <a:r>
              <a:rPr sz="4000" spc="-45" dirty="0">
                <a:latin typeface="Garamond"/>
                <a:cs typeface="Garamond"/>
              </a:rPr>
              <a:t>society, </a:t>
            </a:r>
            <a:r>
              <a:rPr sz="4000" dirty="0">
                <a:latin typeface="Garamond"/>
                <a:cs typeface="Garamond"/>
              </a:rPr>
              <a:t>then what do </a:t>
            </a:r>
            <a:r>
              <a:rPr sz="4000" spc="-30" dirty="0">
                <a:latin typeface="Garamond"/>
                <a:cs typeface="Garamond"/>
              </a:rPr>
              <a:t>we</a:t>
            </a:r>
            <a:r>
              <a:rPr sz="4000" spc="-20" dirty="0">
                <a:latin typeface="Garamond"/>
                <a:cs typeface="Garamond"/>
              </a:rPr>
              <a:t> </a:t>
            </a:r>
            <a:r>
              <a:rPr sz="4000" dirty="0">
                <a:latin typeface="Garamond"/>
                <a:cs typeface="Garamond"/>
              </a:rPr>
              <a:t>do</a:t>
            </a:r>
            <a:r>
              <a:rPr sz="4000" spc="-15" dirty="0">
                <a:latin typeface="Garamond"/>
                <a:cs typeface="Garamond"/>
              </a:rPr>
              <a:t> </a:t>
            </a:r>
            <a:r>
              <a:rPr sz="4000" dirty="0">
                <a:latin typeface="Garamond"/>
                <a:cs typeface="Garamond"/>
              </a:rPr>
              <a:t>with  the</a:t>
            </a:r>
            <a:r>
              <a:rPr sz="4000" spc="10" dirty="0">
                <a:latin typeface="Garamond"/>
                <a:cs typeface="Garamond"/>
              </a:rPr>
              <a:t> </a:t>
            </a:r>
            <a:r>
              <a:rPr sz="4000" spc="-5" dirty="0">
                <a:latin typeface="Garamond"/>
                <a:cs typeface="Garamond"/>
              </a:rPr>
              <a:t>"culture"</a:t>
            </a:r>
            <a:r>
              <a:rPr sz="4000" spc="10" dirty="0">
                <a:latin typeface="Garamond"/>
                <a:cs typeface="Garamond"/>
              </a:rPr>
              <a:t> </a:t>
            </a:r>
            <a:r>
              <a:rPr sz="4000" dirty="0">
                <a:latin typeface="Garamond"/>
                <a:cs typeface="Garamond"/>
              </a:rPr>
              <a:t>of	the</a:t>
            </a:r>
            <a:r>
              <a:rPr sz="4000" spc="-80" dirty="0">
                <a:latin typeface="Garamond"/>
                <a:cs typeface="Garamond"/>
              </a:rPr>
              <a:t> </a:t>
            </a:r>
            <a:r>
              <a:rPr sz="4000" spc="-5" dirty="0">
                <a:latin typeface="Garamond"/>
                <a:cs typeface="Garamond"/>
              </a:rPr>
              <a:t>masses?</a:t>
            </a:r>
            <a:endParaRPr sz="4000" dirty="0">
              <a:latin typeface="Garamond"/>
              <a:cs typeface="Garamond"/>
            </a:endParaRPr>
          </a:p>
        </p:txBody>
      </p:sp>
      <p:sp>
        <p:nvSpPr>
          <p:cNvPr id="5" name="object 5"/>
          <p:cNvSpPr txBox="1"/>
          <p:nvPr/>
        </p:nvSpPr>
        <p:spPr>
          <a:xfrm>
            <a:off x="8484552" y="6447472"/>
            <a:ext cx="168910" cy="20129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Garamond"/>
                <a:cs typeface="Garamond"/>
              </a:rPr>
              <a:t>12</a:t>
            </a:r>
            <a:endParaRPr sz="1200">
              <a:latin typeface="Garamond"/>
              <a:cs typeface="Garamon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5656" y="206057"/>
            <a:ext cx="7618095" cy="1320800"/>
          </a:xfrm>
          <a:prstGeom prst="rect">
            <a:avLst/>
          </a:prstGeom>
        </p:spPr>
        <p:txBody>
          <a:bodyPr vert="horz" wrap="square" lIns="0" tIns="0" rIns="0" bIns="0" rtlCol="0">
            <a:spAutoFit/>
          </a:bodyPr>
          <a:lstStyle/>
          <a:p>
            <a:pPr marL="3002280" marR="5080" indent="-2990215">
              <a:lnSpc>
                <a:spcPts val="5200"/>
              </a:lnSpc>
              <a:tabLst>
                <a:tab pos="3309620" algn="l"/>
                <a:tab pos="5958205" algn="l"/>
                <a:tab pos="6637020" algn="l"/>
              </a:tabLst>
            </a:pPr>
            <a:r>
              <a:rPr spc="-110" dirty="0"/>
              <a:t>R</a:t>
            </a:r>
            <a:r>
              <a:rPr dirty="0"/>
              <a:t>ecognition &amp;	</a:t>
            </a:r>
            <a:r>
              <a:rPr spc="-5" dirty="0"/>
              <a:t>A</a:t>
            </a:r>
            <a:r>
              <a:rPr dirty="0"/>
              <a:t>cc</a:t>
            </a:r>
            <a:r>
              <a:rPr spc="50" dirty="0"/>
              <a:t>e</a:t>
            </a:r>
            <a:r>
              <a:rPr dirty="0"/>
              <a:t>ptance	of	</a:t>
            </a:r>
            <a:r>
              <a:rPr spc="-170" dirty="0"/>
              <a:t>F</a:t>
            </a:r>
            <a:r>
              <a:rPr dirty="0"/>
              <a:t>olk  </a:t>
            </a:r>
            <a:r>
              <a:rPr spc="-5" dirty="0"/>
              <a:t>Culture</a:t>
            </a: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pc="-25" dirty="0"/>
              <a:t>“Folk </a:t>
            </a:r>
            <a:r>
              <a:rPr spc="-5" dirty="0"/>
              <a:t>culture” </a:t>
            </a:r>
            <a:r>
              <a:rPr spc="-15" dirty="0"/>
              <a:t>was </a:t>
            </a:r>
            <a:r>
              <a:rPr dirty="0"/>
              <a:t>all the </a:t>
            </a:r>
            <a:r>
              <a:rPr spc="-5" dirty="0"/>
              <a:t>craze </a:t>
            </a:r>
            <a:r>
              <a:rPr dirty="0"/>
              <a:t>in the late 19</a:t>
            </a:r>
            <a:r>
              <a:rPr sz="2775" baseline="25525" dirty="0"/>
              <a:t>th</a:t>
            </a:r>
            <a:r>
              <a:rPr sz="2775" spc="22" baseline="25525" dirty="0"/>
              <a:t> </a:t>
            </a:r>
            <a:r>
              <a:rPr sz="2800" spc="-20" dirty="0"/>
              <a:t>century.</a:t>
            </a:r>
            <a:endParaRPr sz="2800"/>
          </a:p>
          <a:p>
            <a:pPr>
              <a:lnSpc>
                <a:spcPct val="100000"/>
              </a:lnSpc>
              <a:spcBef>
                <a:spcPts val="5"/>
              </a:spcBef>
              <a:buFont typeface="Arial"/>
              <a:buChar char="•"/>
            </a:pPr>
            <a:endParaRPr sz="4000">
              <a:latin typeface="Times New Roman"/>
              <a:cs typeface="Times New Roman"/>
            </a:endParaRPr>
          </a:p>
          <a:p>
            <a:pPr marL="355600" marR="196850" indent="-342900">
              <a:lnSpc>
                <a:spcPct val="100099"/>
              </a:lnSpc>
              <a:spcBef>
                <a:spcPts val="5"/>
              </a:spcBef>
              <a:buFont typeface="Arial"/>
              <a:buChar char="•"/>
              <a:tabLst>
                <a:tab pos="354965" algn="l"/>
                <a:tab pos="355600" algn="l"/>
              </a:tabLst>
            </a:pPr>
            <a:r>
              <a:rPr spc="-5" dirty="0"/>
              <a:t>Academics </a:t>
            </a:r>
            <a:r>
              <a:rPr dirty="0"/>
              <a:t>became </a:t>
            </a:r>
            <a:r>
              <a:rPr spc="-5" dirty="0"/>
              <a:t>focused </a:t>
            </a:r>
            <a:r>
              <a:rPr dirty="0"/>
              <a:t>on </a:t>
            </a:r>
            <a:r>
              <a:rPr spc="5" dirty="0"/>
              <a:t>preserving </a:t>
            </a:r>
            <a:r>
              <a:rPr dirty="0"/>
              <a:t>this </a:t>
            </a:r>
            <a:r>
              <a:rPr spc="-5" dirty="0"/>
              <a:t>culture </a:t>
            </a:r>
            <a:r>
              <a:rPr dirty="0"/>
              <a:t>in  </a:t>
            </a:r>
            <a:r>
              <a:rPr spc="-5" dirty="0"/>
              <a:t>fairytales, </a:t>
            </a:r>
            <a:r>
              <a:rPr spc="-10" dirty="0"/>
              <a:t>folksongs, </a:t>
            </a:r>
            <a:r>
              <a:rPr spc="-25" dirty="0"/>
              <a:t>proverbs, </a:t>
            </a:r>
            <a:r>
              <a:rPr dirty="0"/>
              <a:t>and dialects (led </a:t>
            </a:r>
            <a:r>
              <a:rPr spc="-20" dirty="0"/>
              <a:t>by </a:t>
            </a:r>
            <a:r>
              <a:rPr dirty="0"/>
              <a:t>the  </a:t>
            </a:r>
            <a:r>
              <a:rPr spc="-5" dirty="0"/>
              <a:t>Brothers</a:t>
            </a:r>
            <a:r>
              <a:rPr spc="-70" dirty="0"/>
              <a:t> </a:t>
            </a:r>
            <a:r>
              <a:rPr dirty="0"/>
              <a:t>Grimm.)</a:t>
            </a:r>
          </a:p>
          <a:p>
            <a:pPr>
              <a:lnSpc>
                <a:spcPct val="100000"/>
              </a:lnSpc>
              <a:spcBef>
                <a:spcPts val="35"/>
              </a:spcBef>
              <a:buFont typeface="Arial"/>
              <a:buChar char="•"/>
            </a:pPr>
            <a:endParaRPr sz="4050">
              <a:latin typeface="Times New Roman"/>
              <a:cs typeface="Times New Roman"/>
            </a:endParaRPr>
          </a:p>
          <a:p>
            <a:pPr marL="355600" marR="5080" indent="-342900">
              <a:lnSpc>
                <a:spcPct val="100499"/>
              </a:lnSpc>
              <a:buFont typeface="Arial"/>
              <a:buChar char="•"/>
              <a:tabLst>
                <a:tab pos="354965" algn="l"/>
                <a:tab pos="355600" algn="l"/>
                <a:tab pos="6098540" algn="l"/>
              </a:tabLst>
            </a:pPr>
            <a:r>
              <a:rPr spc="-5" dirty="0"/>
              <a:t>Although </a:t>
            </a:r>
            <a:r>
              <a:rPr dirty="0"/>
              <a:t>folk </a:t>
            </a:r>
            <a:r>
              <a:rPr spc="-5" dirty="0"/>
              <a:t>culture stemmed </a:t>
            </a:r>
            <a:r>
              <a:rPr dirty="0"/>
              <a:t>from the </a:t>
            </a:r>
            <a:r>
              <a:rPr spc="-15" dirty="0"/>
              <a:t>lowest </a:t>
            </a:r>
            <a:r>
              <a:rPr spc="-5" dirty="0"/>
              <a:t>class </a:t>
            </a:r>
            <a:r>
              <a:rPr dirty="0"/>
              <a:t>-  </a:t>
            </a:r>
            <a:r>
              <a:rPr spc="-5" dirty="0"/>
              <a:t>mostly </a:t>
            </a:r>
            <a:r>
              <a:rPr dirty="0"/>
              <a:t>farmers, </a:t>
            </a:r>
            <a:r>
              <a:rPr spc="-5" dirty="0"/>
              <a:t>peasants </a:t>
            </a:r>
            <a:r>
              <a:rPr dirty="0"/>
              <a:t>and villagers - it </a:t>
            </a:r>
            <a:r>
              <a:rPr spc="-15" dirty="0"/>
              <a:t>was </a:t>
            </a:r>
            <a:r>
              <a:rPr dirty="0"/>
              <a:t>not  </a:t>
            </a:r>
            <a:r>
              <a:rPr spc="-5" dirty="0"/>
              <a:t>considered </a:t>
            </a:r>
            <a:r>
              <a:rPr dirty="0"/>
              <a:t>a threat to </a:t>
            </a:r>
            <a:r>
              <a:rPr spc="-30" dirty="0"/>
              <a:t>society, </a:t>
            </a:r>
            <a:r>
              <a:rPr spc="-5" dirty="0"/>
              <a:t>because </a:t>
            </a:r>
            <a:r>
              <a:rPr dirty="0"/>
              <a:t>it </a:t>
            </a:r>
            <a:r>
              <a:rPr spc="-15" dirty="0"/>
              <a:t>was </a:t>
            </a:r>
            <a:r>
              <a:rPr dirty="0"/>
              <a:t>a </a:t>
            </a:r>
            <a:r>
              <a:rPr spc="-5" dirty="0"/>
              <a:t>culture </a:t>
            </a:r>
            <a:r>
              <a:rPr dirty="0"/>
              <a:t>in  declin</a:t>
            </a:r>
            <a:r>
              <a:rPr spc="-40" dirty="0"/>
              <a:t>e</a:t>
            </a:r>
            <a:r>
              <a:rPr dirty="0"/>
              <a:t>,</a:t>
            </a:r>
            <a:r>
              <a:rPr spc="-5" dirty="0"/>
              <a:t> </a:t>
            </a:r>
            <a:r>
              <a:rPr dirty="0"/>
              <a:t>doomed to peri</a:t>
            </a:r>
            <a:r>
              <a:rPr spc="-5" dirty="0"/>
              <a:t>s</a:t>
            </a:r>
            <a:r>
              <a:rPr dirty="0"/>
              <a:t>h in the </a:t>
            </a:r>
            <a:r>
              <a:rPr spc="-40" dirty="0"/>
              <a:t>w</a:t>
            </a:r>
            <a:r>
              <a:rPr dirty="0"/>
              <a:t>a</a:t>
            </a:r>
            <a:r>
              <a:rPr spc="-40" dirty="0"/>
              <a:t>k</a:t>
            </a:r>
            <a:r>
              <a:rPr dirty="0"/>
              <a:t>e of	ind</a:t>
            </a:r>
            <a:r>
              <a:rPr spc="-5" dirty="0"/>
              <a:t>us</a:t>
            </a:r>
            <a:r>
              <a:rPr dirty="0"/>
              <a:t>triali</a:t>
            </a:r>
            <a:r>
              <a:rPr spc="-5" dirty="0"/>
              <a:t>z</a:t>
            </a:r>
            <a:r>
              <a:rPr dirty="0"/>
              <a:t>ation</a:t>
            </a:r>
          </a:p>
        </p:txBody>
      </p:sp>
      <p:sp>
        <p:nvSpPr>
          <p:cNvPr id="5" name="object 5"/>
          <p:cNvSpPr txBox="1"/>
          <p:nvPr/>
        </p:nvSpPr>
        <p:spPr>
          <a:xfrm>
            <a:off x="726440" y="6441757"/>
            <a:ext cx="2421890" cy="451484"/>
          </a:xfrm>
          <a:prstGeom prst="rect">
            <a:avLst/>
          </a:prstGeom>
        </p:spPr>
        <p:txBody>
          <a:bodyPr vert="horz" wrap="square" lIns="0" tIns="0" rIns="0" bIns="0" rtlCol="0">
            <a:spAutoFit/>
          </a:bodyPr>
          <a:lstStyle/>
          <a:p>
            <a:pPr marL="12700">
              <a:lnSpc>
                <a:spcPct val="100000"/>
              </a:lnSpc>
            </a:pPr>
            <a:r>
              <a:rPr sz="2800" dirty="0">
                <a:latin typeface="Garamond"/>
                <a:cs typeface="Garamond"/>
              </a:rPr>
              <a:t>and</a:t>
            </a:r>
            <a:r>
              <a:rPr sz="2800" spc="-45" dirty="0">
                <a:latin typeface="Garamond"/>
                <a:cs typeface="Garamond"/>
              </a:rPr>
              <a:t> </a:t>
            </a:r>
            <a:r>
              <a:rPr sz="2800" spc="-5" dirty="0">
                <a:latin typeface="Garamond"/>
                <a:cs typeface="Garamond"/>
              </a:rPr>
              <a:t>urbanization.</a:t>
            </a:r>
            <a:endParaRPr sz="2800">
              <a:latin typeface="Garamond"/>
              <a:cs typeface="Garamond"/>
            </a:endParaRPr>
          </a:p>
        </p:txBody>
      </p:sp>
      <p:sp>
        <p:nvSpPr>
          <p:cNvPr id="6" name="object 6"/>
          <p:cNvSpPr txBox="1"/>
          <p:nvPr/>
        </p:nvSpPr>
        <p:spPr>
          <a:xfrm>
            <a:off x="8444865" y="6447472"/>
            <a:ext cx="168910" cy="20129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Garamond"/>
                <a:cs typeface="Garamond"/>
              </a:rPr>
              <a:t>13</a:t>
            </a:r>
            <a:endParaRPr sz="1200">
              <a:latin typeface="Garamond"/>
              <a:cs typeface="Garamon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19792" y="251624"/>
            <a:ext cx="6109970" cy="609600"/>
          </a:xfrm>
          <a:prstGeom prst="rect">
            <a:avLst/>
          </a:prstGeom>
        </p:spPr>
        <p:txBody>
          <a:bodyPr vert="horz" wrap="square" lIns="0" tIns="0" rIns="0" bIns="0" rtlCol="0">
            <a:spAutoFit/>
          </a:bodyPr>
          <a:lstStyle/>
          <a:p>
            <a:pPr marL="12700">
              <a:lnSpc>
                <a:spcPct val="100000"/>
              </a:lnSpc>
              <a:tabLst>
                <a:tab pos="3623945" algn="l"/>
              </a:tabLst>
            </a:pPr>
            <a:r>
              <a:rPr sz="4000" spc="-5" dirty="0"/>
              <a:t>Characteristics</a:t>
            </a:r>
            <a:r>
              <a:rPr sz="4000" spc="20" dirty="0"/>
              <a:t> </a:t>
            </a:r>
            <a:r>
              <a:rPr sz="4000" dirty="0"/>
              <a:t>of	</a:t>
            </a:r>
            <a:r>
              <a:rPr sz="4000" spc="-40" dirty="0"/>
              <a:t>Folk</a:t>
            </a:r>
            <a:r>
              <a:rPr sz="4000" spc="-75" dirty="0"/>
              <a:t> </a:t>
            </a:r>
            <a:r>
              <a:rPr sz="4000" spc="-5" dirty="0"/>
              <a:t>Culture</a:t>
            </a:r>
            <a:endParaRPr sz="4000"/>
          </a:p>
        </p:txBody>
      </p:sp>
      <p:sp>
        <p:nvSpPr>
          <p:cNvPr id="4" name="object 4"/>
          <p:cNvSpPr txBox="1"/>
          <p:nvPr/>
        </p:nvSpPr>
        <p:spPr>
          <a:xfrm>
            <a:off x="307340" y="1116025"/>
            <a:ext cx="8506460" cy="5319395"/>
          </a:xfrm>
          <a:prstGeom prst="rect">
            <a:avLst/>
          </a:prstGeom>
        </p:spPr>
        <p:txBody>
          <a:bodyPr vert="horz" wrap="square" lIns="0" tIns="13970" rIns="0" bIns="0" rtlCol="0">
            <a:spAutoFit/>
          </a:bodyPr>
          <a:lstStyle/>
          <a:p>
            <a:pPr marL="355600" marR="840105" indent="-342900">
              <a:lnSpc>
                <a:spcPts val="2700"/>
              </a:lnSpc>
              <a:spcBef>
                <a:spcPts val="110"/>
              </a:spcBef>
              <a:buFont typeface="Arial"/>
              <a:buChar char="•"/>
              <a:tabLst>
                <a:tab pos="354965" algn="l"/>
                <a:tab pos="355600" algn="l"/>
              </a:tabLst>
            </a:pPr>
            <a:r>
              <a:rPr sz="2300" b="1" dirty="0">
                <a:latin typeface="Garamond"/>
                <a:cs typeface="Garamond"/>
              </a:rPr>
              <a:t>Created </a:t>
            </a:r>
            <a:r>
              <a:rPr sz="2300" b="1" spc="-5" dirty="0">
                <a:latin typeface="Garamond"/>
                <a:cs typeface="Garamond"/>
              </a:rPr>
              <a:t>communally based </a:t>
            </a:r>
            <a:r>
              <a:rPr sz="2300" b="1" dirty="0">
                <a:latin typeface="Garamond"/>
                <a:cs typeface="Garamond"/>
              </a:rPr>
              <a:t>on </a:t>
            </a:r>
            <a:r>
              <a:rPr sz="2300" b="1" spc="-5" dirty="0">
                <a:latin typeface="Garamond"/>
                <a:cs typeface="Garamond"/>
              </a:rPr>
              <a:t>tradition </a:t>
            </a:r>
            <a:r>
              <a:rPr sz="2300" dirty="0">
                <a:latin typeface="Garamond"/>
                <a:cs typeface="Garamond"/>
              </a:rPr>
              <a:t>and the </a:t>
            </a:r>
            <a:r>
              <a:rPr sz="2300" spc="-10" dirty="0">
                <a:latin typeface="Garamond"/>
                <a:cs typeface="Garamond"/>
              </a:rPr>
              <a:t>everyday  </a:t>
            </a:r>
            <a:r>
              <a:rPr sz="2300" dirty="0">
                <a:latin typeface="Garamond"/>
                <a:cs typeface="Garamond"/>
              </a:rPr>
              <a:t>experiences of  a </a:t>
            </a:r>
            <a:r>
              <a:rPr sz="2300" spc="-5" dirty="0">
                <a:latin typeface="Garamond"/>
                <a:cs typeface="Garamond"/>
              </a:rPr>
              <a:t>social </a:t>
            </a:r>
            <a:r>
              <a:rPr sz="2300" spc="-10" dirty="0">
                <a:latin typeface="Garamond"/>
                <a:cs typeface="Garamond"/>
              </a:rPr>
              <a:t>group. </a:t>
            </a:r>
            <a:r>
              <a:rPr sz="2300" spc="-25" dirty="0">
                <a:latin typeface="Garamond"/>
                <a:cs typeface="Garamond"/>
              </a:rPr>
              <a:t>Folk </a:t>
            </a:r>
            <a:r>
              <a:rPr sz="2300" spc="-5" dirty="0">
                <a:latin typeface="Garamond"/>
                <a:cs typeface="Garamond"/>
              </a:rPr>
              <a:t>culture </a:t>
            </a:r>
            <a:r>
              <a:rPr sz="2300" dirty="0">
                <a:latin typeface="Garamond"/>
                <a:cs typeface="Garamond"/>
              </a:rPr>
              <a:t>has been </a:t>
            </a:r>
            <a:r>
              <a:rPr sz="2300" spc="-5" dirty="0">
                <a:latin typeface="Garamond"/>
                <a:cs typeface="Garamond"/>
              </a:rPr>
              <a:t>described</a:t>
            </a:r>
            <a:r>
              <a:rPr sz="2300" spc="-240" dirty="0">
                <a:latin typeface="Garamond"/>
                <a:cs typeface="Garamond"/>
              </a:rPr>
              <a:t> </a:t>
            </a:r>
            <a:r>
              <a:rPr sz="2300" dirty="0">
                <a:latin typeface="Garamond"/>
                <a:cs typeface="Garamond"/>
              </a:rPr>
              <a:t>as</a:t>
            </a:r>
            <a:endParaRPr sz="2300">
              <a:latin typeface="Garamond"/>
              <a:cs typeface="Garamond"/>
            </a:endParaRPr>
          </a:p>
          <a:p>
            <a:pPr marL="355600" marR="1189990">
              <a:lnSpc>
                <a:spcPts val="2700"/>
              </a:lnSpc>
              <a:spcBef>
                <a:spcPts val="100"/>
              </a:spcBef>
            </a:pPr>
            <a:r>
              <a:rPr sz="2300" b="1" dirty="0">
                <a:latin typeface="Garamond"/>
                <a:cs typeface="Garamond"/>
              </a:rPr>
              <a:t>personal </a:t>
            </a:r>
            <a:r>
              <a:rPr sz="2300" spc="-5" dirty="0">
                <a:latin typeface="Garamond"/>
                <a:cs typeface="Garamond"/>
              </a:rPr>
              <a:t>because </a:t>
            </a:r>
            <a:r>
              <a:rPr sz="2300" dirty="0">
                <a:latin typeface="Garamond"/>
                <a:cs typeface="Garamond"/>
              </a:rPr>
              <a:t>it is </a:t>
            </a:r>
            <a:r>
              <a:rPr sz="2300" spc="-5" dirty="0">
                <a:latin typeface="Garamond"/>
                <a:cs typeface="Garamond"/>
              </a:rPr>
              <a:t>based </a:t>
            </a:r>
            <a:r>
              <a:rPr sz="2300" dirty="0">
                <a:latin typeface="Garamond"/>
                <a:cs typeface="Garamond"/>
              </a:rPr>
              <a:t>on </a:t>
            </a:r>
            <a:r>
              <a:rPr sz="2300" spc="-25" dirty="0">
                <a:latin typeface="Garamond"/>
                <a:cs typeface="Garamond"/>
              </a:rPr>
              <a:t>people’s </a:t>
            </a:r>
            <a:r>
              <a:rPr sz="2300" spc="-15" dirty="0">
                <a:latin typeface="Garamond"/>
                <a:cs typeface="Garamond"/>
              </a:rPr>
              <a:t>own </a:t>
            </a:r>
            <a:r>
              <a:rPr sz="2300" spc="-5" dirty="0">
                <a:latin typeface="Garamond"/>
                <a:cs typeface="Garamond"/>
              </a:rPr>
              <a:t>shared personal  </a:t>
            </a:r>
            <a:r>
              <a:rPr sz="2300" spc="-10" dirty="0">
                <a:latin typeface="Garamond"/>
                <a:cs typeface="Garamond"/>
              </a:rPr>
              <a:t>experiences.</a:t>
            </a:r>
            <a:endParaRPr sz="2300">
              <a:latin typeface="Garamond"/>
              <a:cs typeface="Garamond"/>
            </a:endParaRPr>
          </a:p>
          <a:p>
            <a:pPr marL="355600" indent="-342900">
              <a:lnSpc>
                <a:spcPct val="100000"/>
              </a:lnSpc>
              <a:spcBef>
                <a:spcPts val="509"/>
              </a:spcBef>
              <a:buFont typeface="Arial"/>
              <a:buChar char="•"/>
              <a:tabLst>
                <a:tab pos="354965" algn="l"/>
                <a:tab pos="355600" algn="l"/>
              </a:tabLst>
            </a:pPr>
            <a:r>
              <a:rPr sz="2300" b="1" spc="5" dirty="0">
                <a:latin typeface="Garamond"/>
                <a:cs typeface="Garamond"/>
              </a:rPr>
              <a:t>The </a:t>
            </a:r>
            <a:r>
              <a:rPr sz="2300" b="1" dirty="0">
                <a:latin typeface="Garamond"/>
                <a:cs typeface="Garamond"/>
              </a:rPr>
              <a:t>creator </a:t>
            </a:r>
            <a:r>
              <a:rPr sz="2300" b="1" spc="-5" dirty="0">
                <a:latin typeface="Garamond"/>
                <a:cs typeface="Garamond"/>
              </a:rPr>
              <a:t>and their audience belong </a:t>
            </a:r>
            <a:r>
              <a:rPr sz="2300" b="1" dirty="0">
                <a:latin typeface="Garamond"/>
                <a:cs typeface="Garamond"/>
              </a:rPr>
              <a:t>to </a:t>
            </a:r>
            <a:r>
              <a:rPr sz="2300" b="1" spc="-5" dirty="0">
                <a:latin typeface="Garamond"/>
                <a:cs typeface="Garamond"/>
              </a:rPr>
              <a:t>the same small</a:t>
            </a:r>
            <a:r>
              <a:rPr sz="2300" b="1" spc="35" dirty="0">
                <a:latin typeface="Garamond"/>
                <a:cs typeface="Garamond"/>
              </a:rPr>
              <a:t> </a:t>
            </a:r>
            <a:r>
              <a:rPr sz="2300" b="1" spc="-5" dirty="0">
                <a:latin typeface="Garamond"/>
                <a:cs typeface="Garamond"/>
              </a:rPr>
              <a:t>society</a:t>
            </a:r>
            <a:r>
              <a:rPr sz="2300" spc="-5" dirty="0">
                <a:latin typeface="Garamond"/>
                <a:cs typeface="Garamond"/>
              </a:rPr>
              <a:t>.</a:t>
            </a:r>
            <a:endParaRPr sz="2300">
              <a:latin typeface="Garamond"/>
              <a:cs typeface="Garamond"/>
            </a:endParaRPr>
          </a:p>
          <a:p>
            <a:pPr marL="355600" marR="276225" indent="-342900">
              <a:lnSpc>
                <a:spcPts val="2750"/>
              </a:lnSpc>
              <a:spcBef>
                <a:spcPts val="640"/>
              </a:spcBef>
              <a:buFont typeface="Arial"/>
              <a:buChar char="•"/>
              <a:tabLst>
                <a:tab pos="354965" algn="l"/>
                <a:tab pos="355600" algn="l"/>
              </a:tabLst>
            </a:pPr>
            <a:r>
              <a:rPr sz="2300" dirty="0">
                <a:latin typeface="Garamond"/>
                <a:cs typeface="Garamond"/>
              </a:rPr>
              <a:t>Made </a:t>
            </a:r>
            <a:r>
              <a:rPr sz="2300" spc="-5" dirty="0">
                <a:latin typeface="Garamond"/>
                <a:cs typeface="Garamond"/>
              </a:rPr>
              <a:t>up </a:t>
            </a:r>
            <a:r>
              <a:rPr sz="2300" dirty="0">
                <a:latin typeface="Garamond"/>
                <a:cs typeface="Garamond"/>
              </a:rPr>
              <a:t>of people/objects who represent or maintain a “traditional”  </a:t>
            </a:r>
            <a:r>
              <a:rPr sz="2300" spc="-25" dirty="0">
                <a:latin typeface="Garamond"/>
                <a:cs typeface="Garamond"/>
              </a:rPr>
              <a:t>way </a:t>
            </a:r>
            <a:r>
              <a:rPr sz="2300" dirty="0">
                <a:latin typeface="Garamond"/>
                <a:cs typeface="Garamond"/>
              </a:rPr>
              <a:t>of</a:t>
            </a:r>
            <a:r>
              <a:rPr sz="2300" spc="235" dirty="0">
                <a:latin typeface="Garamond"/>
                <a:cs typeface="Garamond"/>
              </a:rPr>
              <a:t> </a:t>
            </a:r>
            <a:r>
              <a:rPr sz="2300" spc="-10" dirty="0">
                <a:latin typeface="Garamond"/>
                <a:cs typeface="Garamond"/>
              </a:rPr>
              <a:t>life.</a:t>
            </a:r>
            <a:endParaRPr sz="2300">
              <a:latin typeface="Garamond"/>
              <a:cs typeface="Garamond"/>
            </a:endParaRPr>
          </a:p>
          <a:p>
            <a:pPr marL="355600" marR="5080" indent="-342900">
              <a:lnSpc>
                <a:spcPts val="2750"/>
              </a:lnSpc>
              <a:spcBef>
                <a:spcPts val="600"/>
              </a:spcBef>
              <a:buFont typeface="Arial"/>
              <a:buChar char="•"/>
              <a:tabLst>
                <a:tab pos="354965" algn="l"/>
                <a:tab pos="355600" algn="l"/>
              </a:tabLst>
            </a:pPr>
            <a:r>
              <a:rPr sz="2300" b="1" spc="-5" dirty="0">
                <a:latin typeface="Garamond"/>
                <a:cs typeface="Garamond"/>
              </a:rPr>
              <a:t>Not commercial </a:t>
            </a:r>
            <a:r>
              <a:rPr sz="2300" dirty="0">
                <a:latin typeface="Garamond"/>
                <a:cs typeface="Garamond"/>
              </a:rPr>
              <a:t>– created not for profit </a:t>
            </a:r>
            <a:r>
              <a:rPr sz="2300" spc="-5" dirty="0">
                <a:latin typeface="Garamond"/>
                <a:cs typeface="Garamond"/>
              </a:rPr>
              <a:t>but </a:t>
            </a:r>
            <a:r>
              <a:rPr sz="2300" dirty="0">
                <a:latin typeface="Garamond"/>
                <a:cs typeface="Garamond"/>
              </a:rPr>
              <a:t>rather to </a:t>
            </a:r>
            <a:r>
              <a:rPr sz="2300" spc="5" dirty="0">
                <a:latin typeface="Garamond"/>
                <a:cs typeface="Garamond"/>
              </a:rPr>
              <a:t>reflect </a:t>
            </a:r>
            <a:r>
              <a:rPr sz="2300" dirty="0">
                <a:latin typeface="Garamond"/>
                <a:cs typeface="Garamond"/>
              </a:rPr>
              <a:t>traditions  and life experiences of the</a:t>
            </a:r>
            <a:r>
              <a:rPr sz="2300" spc="204" dirty="0">
                <a:latin typeface="Garamond"/>
                <a:cs typeface="Garamond"/>
              </a:rPr>
              <a:t> </a:t>
            </a:r>
            <a:r>
              <a:rPr sz="2300" spc="-10" dirty="0">
                <a:latin typeface="Garamond"/>
                <a:cs typeface="Garamond"/>
              </a:rPr>
              <a:t>group.</a:t>
            </a:r>
            <a:endParaRPr sz="2300">
              <a:latin typeface="Garamond"/>
              <a:cs typeface="Garamond"/>
            </a:endParaRPr>
          </a:p>
          <a:p>
            <a:pPr marL="355600" marR="52705" indent="-342900">
              <a:lnSpc>
                <a:spcPct val="100499"/>
              </a:lnSpc>
              <a:spcBef>
                <a:spcPts val="385"/>
              </a:spcBef>
              <a:buFont typeface="Arial"/>
              <a:buChar char="•"/>
              <a:tabLst>
                <a:tab pos="354965" algn="l"/>
                <a:tab pos="355600" algn="l"/>
              </a:tabLst>
            </a:pPr>
            <a:r>
              <a:rPr sz="2300" b="1" spc="-5" dirty="0">
                <a:latin typeface="Garamond"/>
                <a:cs typeface="Garamond"/>
              </a:rPr>
              <a:t>Audience </a:t>
            </a:r>
            <a:r>
              <a:rPr sz="2300" b="1" dirty="0">
                <a:latin typeface="Garamond"/>
                <a:cs typeface="Garamond"/>
              </a:rPr>
              <a:t>is </a:t>
            </a:r>
            <a:r>
              <a:rPr sz="2300" b="1" spc="-5" dirty="0">
                <a:latin typeface="Garamond"/>
                <a:cs typeface="Garamond"/>
              </a:rPr>
              <a:t>small </a:t>
            </a:r>
            <a:r>
              <a:rPr sz="2300" dirty="0">
                <a:latin typeface="Garamond"/>
                <a:cs typeface="Garamond"/>
              </a:rPr>
              <a:t>and limited to the </a:t>
            </a:r>
            <a:r>
              <a:rPr sz="2300" spc="10" dirty="0">
                <a:latin typeface="Garamond"/>
                <a:cs typeface="Garamond"/>
              </a:rPr>
              <a:t>group </a:t>
            </a:r>
            <a:r>
              <a:rPr sz="2300" dirty="0">
                <a:latin typeface="Garamond"/>
                <a:cs typeface="Garamond"/>
              </a:rPr>
              <a:t>in </a:t>
            </a:r>
            <a:r>
              <a:rPr sz="2300" spc="-10" dirty="0">
                <a:latin typeface="Garamond"/>
                <a:cs typeface="Garamond"/>
              </a:rPr>
              <a:t>which </a:t>
            </a:r>
            <a:r>
              <a:rPr sz="2300" dirty="0">
                <a:latin typeface="Garamond"/>
                <a:cs typeface="Garamond"/>
              </a:rPr>
              <a:t>the folk </a:t>
            </a:r>
            <a:r>
              <a:rPr sz="2300" spc="-5" dirty="0">
                <a:latin typeface="Garamond"/>
                <a:cs typeface="Garamond"/>
              </a:rPr>
              <a:t>culture </a:t>
            </a:r>
            <a:r>
              <a:rPr sz="2300" dirty="0">
                <a:latin typeface="Garamond"/>
                <a:cs typeface="Garamond"/>
              </a:rPr>
              <a:t>is  </a:t>
            </a:r>
            <a:r>
              <a:rPr sz="2300" spc="-10" dirty="0">
                <a:latin typeface="Garamond"/>
                <a:cs typeface="Garamond"/>
              </a:rPr>
              <a:t>made. </a:t>
            </a:r>
            <a:r>
              <a:rPr sz="2300" spc="-25" dirty="0">
                <a:latin typeface="Garamond"/>
                <a:cs typeface="Garamond"/>
              </a:rPr>
              <a:t>Folk </a:t>
            </a:r>
            <a:r>
              <a:rPr sz="2300" spc="-5" dirty="0">
                <a:latin typeface="Garamond"/>
                <a:cs typeface="Garamond"/>
              </a:rPr>
              <a:t>culture </a:t>
            </a:r>
            <a:r>
              <a:rPr sz="2300" dirty="0">
                <a:latin typeface="Garamond"/>
                <a:cs typeface="Garamond"/>
              </a:rPr>
              <a:t>generally has a limited appeal to </a:t>
            </a:r>
            <a:r>
              <a:rPr sz="2300" spc="-5" dirty="0">
                <a:latin typeface="Garamond"/>
                <a:cs typeface="Garamond"/>
              </a:rPr>
              <a:t>outsiders </a:t>
            </a:r>
            <a:r>
              <a:rPr sz="2300" dirty="0">
                <a:latin typeface="Garamond"/>
                <a:cs typeface="Garamond"/>
              </a:rPr>
              <a:t>of the  </a:t>
            </a:r>
            <a:r>
              <a:rPr sz="2300" spc="-25" dirty="0">
                <a:latin typeface="Garamond"/>
                <a:cs typeface="Garamond"/>
              </a:rPr>
              <a:t>society.</a:t>
            </a:r>
            <a:endParaRPr sz="2300">
              <a:latin typeface="Garamond"/>
              <a:cs typeface="Garamond"/>
            </a:endParaRPr>
          </a:p>
          <a:p>
            <a:pPr marL="355600" indent="-342900">
              <a:lnSpc>
                <a:spcPct val="100000"/>
              </a:lnSpc>
              <a:spcBef>
                <a:spcPts val="590"/>
              </a:spcBef>
              <a:buFont typeface="Arial"/>
              <a:buChar char="•"/>
              <a:tabLst>
                <a:tab pos="354965" algn="l"/>
                <a:tab pos="355600" algn="l"/>
              </a:tabLst>
            </a:pPr>
            <a:r>
              <a:rPr sz="2300" spc="-20" dirty="0">
                <a:latin typeface="Garamond"/>
                <a:cs typeface="Garamond"/>
              </a:rPr>
              <a:t>Typically </a:t>
            </a:r>
            <a:r>
              <a:rPr sz="2300" spc="-5" dirty="0">
                <a:latin typeface="Garamond"/>
                <a:cs typeface="Garamond"/>
              </a:rPr>
              <a:t>isolated </a:t>
            </a:r>
            <a:r>
              <a:rPr sz="2300" dirty="0">
                <a:latin typeface="Garamond"/>
                <a:cs typeface="Garamond"/>
              </a:rPr>
              <a:t>in </a:t>
            </a:r>
            <a:r>
              <a:rPr sz="2300" b="1" spc="10" dirty="0">
                <a:latin typeface="Garamond"/>
                <a:cs typeface="Garamond"/>
              </a:rPr>
              <a:t>rural</a:t>
            </a:r>
            <a:r>
              <a:rPr sz="2300" b="1" spc="-10" dirty="0">
                <a:latin typeface="Garamond"/>
                <a:cs typeface="Garamond"/>
              </a:rPr>
              <a:t> </a:t>
            </a:r>
            <a:r>
              <a:rPr sz="2300" spc="-15" dirty="0">
                <a:latin typeface="Garamond"/>
                <a:cs typeface="Garamond"/>
              </a:rPr>
              <a:t>areas.</a:t>
            </a:r>
            <a:endParaRPr sz="2300">
              <a:latin typeface="Garamond"/>
              <a:cs typeface="Garamond"/>
            </a:endParaRPr>
          </a:p>
          <a:p>
            <a:pPr marL="355600" indent="-342900">
              <a:lnSpc>
                <a:spcPct val="100000"/>
              </a:lnSpc>
              <a:spcBef>
                <a:spcPts val="540"/>
              </a:spcBef>
              <a:buFont typeface="Arial"/>
              <a:buChar char="•"/>
              <a:tabLst>
                <a:tab pos="354965" algn="l"/>
                <a:tab pos="355600" algn="l"/>
              </a:tabLst>
            </a:pPr>
            <a:r>
              <a:rPr sz="2300" spc="-25" dirty="0">
                <a:latin typeface="Garamond"/>
                <a:cs typeface="Garamond"/>
              </a:rPr>
              <a:t>Folk </a:t>
            </a:r>
            <a:r>
              <a:rPr sz="2300" spc="-5" dirty="0">
                <a:latin typeface="Garamond"/>
                <a:cs typeface="Garamond"/>
              </a:rPr>
              <a:t>culture includes </a:t>
            </a:r>
            <a:r>
              <a:rPr sz="2300" dirty="0">
                <a:latin typeface="Garamond"/>
                <a:cs typeface="Garamond"/>
              </a:rPr>
              <a:t>folk </a:t>
            </a:r>
            <a:r>
              <a:rPr sz="2300" spc="-20" dirty="0">
                <a:latin typeface="Garamond"/>
                <a:cs typeface="Garamond"/>
              </a:rPr>
              <a:t>music, </a:t>
            </a:r>
            <a:r>
              <a:rPr sz="2300" dirty="0">
                <a:latin typeface="Garamond"/>
                <a:cs typeface="Garamond"/>
              </a:rPr>
              <a:t>folk </a:t>
            </a:r>
            <a:r>
              <a:rPr sz="2300" spc="10" dirty="0">
                <a:latin typeface="Garamond"/>
                <a:cs typeface="Garamond"/>
              </a:rPr>
              <a:t>art, </a:t>
            </a:r>
            <a:r>
              <a:rPr sz="2300" spc="-10" dirty="0">
                <a:latin typeface="Garamond"/>
                <a:cs typeface="Garamond"/>
              </a:rPr>
              <a:t>folktales, </a:t>
            </a:r>
            <a:r>
              <a:rPr sz="2300" dirty="0">
                <a:latin typeface="Garamond"/>
                <a:cs typeface="Garamond"/>
              </a:rPr>
              <a:t>local </a:t>
            </a:r>
            <a:r>
              <a:rPr sz="2300" spc="-20" dirty="0">
                <a:latin typeface="Garamond"/>
                <a:cs typeface="Garamond"/>
              </a:rPr>
              <a:t>jokes,</a:t>
            </a:r>
            <a:r>
              <a:rPr sz="2300" spc="35" dirty="0">
                <a:latin typeface="Garamond"/>
                <a:cs typeface="Garamond"/>
              </a:rPr>
              <a:t> </a:t>
            </a:r>
            <a:r>
              <a:rPr sz="2300" dirty="0">
                <a:latin typeface="Garamond"/>
                <a:cs typeface="Garamond"/>
              </a:rPr>
              <a:t>oral</a:t>
            </a:r>
            <a:endParaRPr sz="2300">
              <a:latin typeface="Garamond"/>
              <a:cs typeface="Garamond"/>
            </a:endParaRPr>
          </a:p>
        </p:txBody>
      </p:sp>
      <p:sp>
        <p:nvSpPr>
          <p:cNvPr id="5" name="object 5"/>
          <p:cNvSpPr txBox="1"/>
          <p:nvPr/>
        </p:nvSpPr>
        <p:spPr>
          <a:xfrm>
            <a:off x="650240" y="6433820"/>
            <a:ext cx="6537959" cy="373380"/>
          </a:xfrm>
          <a:prstGeom prst="rect">
            <a:avLst/>
          </a:prstGeom>
        </p:spPr>
        <p:txBody>
          <a:bodyPr vert="horz" wrap="square" lIns="0" tIns="0" rIns="0" bIns="0" rtlCol="0">
            <a:spAutoFit/>
          </a:bodyPr>
          <a:lstStyle/>
          <a:p>
            <a:pPr marL="12700">
              <a:lnSpc>
                <a:spcPct val="100000"/>
              </a:lnSpc>
            </a:pPr>
            <a:r>
              <a:rPr sz="2300" spc="-20" dirty="0">
                <a:latin typeface="Garamond"/>
                <a:cs typeface="Garamond"/>
              </a:rPr>
              <a:t>history, </a:t>
            </a:r>
            <a:r>
              <a:rPr sz="2300" dirty="0">
                <a:latin typeface="Garamond"/>
                <a:cs typeface="Garamond"/>
              </a:rPr>
              <a:t>home </a:t>
            </a:r>
            <a:r>
              <a:rPr sz="2300" spc="-10" dirty="0">
                <a:latin typeface="Garamond"/>
                <a:cs typeface="Garamond"/>
              </a:rPr>
              <a:t>remedies, </a:t>
            </a:r>
            <a:r>
              <a:rPr sz="2300" dirty="0">
                <a:latin typeface="Garamond"/>
                <a:cs typeface="Garamond"/>
              </a:rPr>
              <a:t>old </a:t>
            </a:r>
            <a:r>
              <a:rPr sz="2300" spc="-15" dirty="0">
                <a:latin typeface="Garamond"/>
                <a:cs typeface="Garamond"/>
              </a:rPr>
              <a:t>wives’ tales, </a:t>
            </a:r>
            <a:r>
              <a:rPr sz="2300" spc="-10" dirty="0">
                <a:latin typeface="Garamond"/>
                <a:cs typeface="Garamond"/>
              </a:rPr>
              <a:t>superstitions,</a:t>
            </a:r>
            <a:r>
              <a:rPr sz="2300" spc="50" dirty="0">
                <a:latin typeface="Garamond"/>
                <a:cs typeface="Garamond"/>
              </a:rPr>
              <a:t> </a:t>
            </a:r>
            <a:r>
              <a:rPr sz="2300" spc="-15" dirty="0">
                <a:latin typeface="Garamond"/>
                <a:cs typeface="Garamond"/>
              </a:rPr>
              <a:t>etc.</a:t>
            </a:r>
            <a:endParaRPr sz="2300">
              <a:latin typeface="Garamond"/>
              <a:cs typeface="Garamond"/>
            </a:endParaRPr>
          </a:p>
        </p:txBody>
      </p:sp>
      <p:sp>
        <p:nvSpPr>
          <p:cNvPr id="6" name="object 6"/>
          <p:cNvSpPr txBox="1"/>
          <p:nvPr/>
        </p:nvSpPr>
        <p:spPr>
          <a:xfrm>
            <a:off x="8456765" y="6455092"/>
            <a:ext cx="156845" cy="185420"/>
          </a:xfrm>
          <a:prstGeom prst="rect">
            <a:avLst/>
          </a:prstGeom>
        </p:spPr>
        <p:txBody>
          <a:bodyPr vert="horz" wrap="square" lIns="0" tIns="0" rIns="0" bIns="0" rtlCol="0">
            <a:spAutoFit/>
          </a:bodyPr>
          <a:lstStyle/>
          <a:p>
            <a:pPr marL="12700">
              <a:lnSpc>
                <a:spcPct val="100000"/>
              </a:lnSpc>
            </a:pPr>
            <a:r>
              <a:rPr sz="1100" dirty="0">
                <a:solidFill>
                  <a:srgbClr val="898989"/>
                </a:solidFill>
                <a:latin typeface="Garamond"/>
                <a:cs typeface="Garamond"/>
              </a:rPr>
              <a:t>14</a:t>
            </a:r>
            <a:endParaRPr sz="1100">
              <a:latin typeface="Garamond"/>
              <a:cs typeface="Garamon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27594" y="60807"/>
            <a:ext cx="5694045" cy="702310"/>
          </a:xfrm>
          <a:prstGeom prst="rect">
            <a:avLst/>
          </a:prstGeom>
        </p:spPr>
        <p:txBody>
          <a:bodyPr vert="horz" wrap="square" lIns="0" tIns="0" rIns="0" bIns="0" rtlCol="0">
            <a:spAutoFit/>
          </a:bodyPr>
          <a:lstStyle/>
          <a:p>
            <a:pPr marL="12700">
              <a:lnSpc>
                <a:spcPct val="100000"/>
              </a:lnSpc>
              <a:tabLst>
                <a:tab pos="2961005" algn="l"/>
              </a:tabLst>
            </a:pPr>
            <a:r>
              <a:rPr dirty="0"/>
              <a:t>Examples</a:t>
            </a:r>
            <a:r>
              <a:rPr spc="-5" dirty="0"/>
              <a:t> </a:t>
            </a:r>
            <a:r>
              <a:rPr dirty="0"/>
              <a:t>of	</a:t>
            </a:r>
            <a:r>
              <a:rPr spc="-45" dirty="0"/>
              <a:t>Folk</a:t>
            </a:r>
            <a:r>
              <a:rPr spc="-70" dirty="0"/>
              <a:t> </a:t>
            </a:r>
            <a:r>
              <a:rPr spc="-5" dirty="0"/>
              <a:t>Culture</a:t>
            </a:r>
          </a:p>
        </p:txBody>
      </p:sp>
      <p:sp>
        <p:nvSpPr>
          <p:cNvPr id="4" name="object 4"/>
          <p:cNvSpPr txBox="1"/>
          <p:nvPr/>
        </p:nvSpPr>
        <p:spPr>
          <a:xfrm>
            <a:off x="4648200" y="3581400"/>
            <a:ext cx="4038600" cy="327660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600">
              <a:latin typeface="Times New Roman"/>
              <a:cs typeface="Times New Roman"/>
            </a:endParaRPr>
          </a:p>
          <a:p>
            <a:pPr marR="79375" algn="r">
              <a:lnSpc>
                <a:spcPct val="100000"/>
              </a:lnSpc>
              <a:spcBef>
                <a:spcPts val="5"/>
              </a:spcBef>
            </a:pPr>
            <a:r>
              <a:rPr sz="1200" dirty="0">
                <a:solidFill>
                  <a:srgbClr val="898989"/>
                </a:solidFill>
                <a:latin typeface="Times New Roman"/>
                <a:cs typeface="Times New Roman"/>
              </a:rPr>
              <a:t>15</a:t>
            </a:r>
            <a:endParaRPr sz="1200">
              <a:latin typeface="Times New Roman"/>
              <a:cs typeface="Times New Roman"/>
            </a:endParaRPr>
          </a:p>
        </p:txBody>
      </p:sp>
      <p:sp>
        <p:nvSpPr>
          <p:cNvPr id="5" name="object 5"/>
          <p:cNvSpPr/>
          <p:nvPr/>
        </p:nvSpPr>
        <p:spPr>
          <a:xfrm>
            <a:off x="4648200" y="3581400"/>
            <a:ext cx="4038600" cy="32765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04800" y="3429000"/>
            <a:ext cx="3276600" cy="32766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04800" y="838200"/>
            <a:ext cx="3289300" cy="24638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648200" y="838200"/>
            <a:ext cx="3721100" cy="265112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12" y="350837"/>
            <a:ext cx="7880374" cy="677108"/>
          </a:xfrm>
        </p:spPr>
        <p:txBody>
          <a:bodyPr/>
          <a:lstStyle/>
          <a:p>
            <a:r>
              <a:rPr lang="en-US" dirty="0" smtClean="0"/>
              <a:t>Activity</a:t>
            </a:r>
            <a:endParaRPr lang="en-US" dirty="0"/>
          </a:p>
        </p:txBody>
      </p:sp>
      <p:sp>
        <p:nvSpPr>
          <p:cNvPr id="3" name="Text Placeholder 2"/>
          <p:cNvSpPr>
            <a:spLocks noGrp="1"/>
          </p:cNvSpPr>
          <p:nvPr>
            <p:ph type="body" idx="1"/>
          </p:nvPr>
        </p:nvSpPr>
        <p:spPr>
          <a:xfrm>
            <a:off x="217777" y="1046606"/>
            <a:ext cx="8311515" cy="5601533"/>
          </a:xfrm>
        </p:spPr>
        <p:txBody>
          <a:bodyPr/>
          <a:lstStyle/>
          <a:p>
            <a:r>
              <a:rPr lang="en-US" dirty="0" smtClean="0"/>
              <a:t>Partner Up!</a:t>
            </a:r>
          </a:p>
          <a:p>
            <a:endParaRPr lang="en-US" dirty="0"/>
          </a:p>
          <a:p>
            <a:r>
              <a:rPr lang="en-US" dirty="0" smtClean="0"/>
              <a:t>With your partner, jot down some examples of folk culture that you know. For example, share something distinct that is common in “your” culture. This could be specific to your ethnicity, or specific to your family’s culture. Think, for Nashville, common folk culture examples include cowboy boots, hats, and the southern drawl.</a:t>
            </a:r>
          </a:p>
          <a:p>
            <a:endParaRPr lang="en-US" dirty="0"/>
          </a:p>
          <a:p>
            <a:r>
              <a:rPr lang="en-US" dirty="0" smtClean="0"/>
              <a:t>In my Korean culture, we offer food to guests as a symbol of love and acceptance. To reject eating is to reject the host! Even if you aren’t hungry, if my mom offers you food you better EAT!</a:t>
            </a:r>
            <a:endParaRPr lang="en-US" dirty="0"/>
          </a:p>
        </p:txBody>
      </p:sp>
    </p:spTree>
    <p:extLst>
      <p:ext uri="{BB962C8B-B14F-4D97-AF65-F5344CB8AC3E}">
        <p14:creationId xmlns:p14="http://schemas.microsoft.com/office/powerpoint/2010/main" val="163219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6505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262" y="1242059"/>
            <a:ext cx="2901950" cy="1458595"/>
          </a:xfrm>
          <a:prstGeom prst="rect">
            <a:avLst/>
          </a:prstGeom>
        </p:spPr>
        <p:txBody>
          <a:bodyPr vert="horz" wrap="square" lIns="0" tIns="0" rIns="0" bIns="0" rtlCol="0">
            <a:spAutoFit/>
          </a:bodyPr>
          <a:lstStyle/>
          <a:p>
            <a:pPr marL="12700" marR="5080" indent="491490">
              <a:lnSpc>
                <a:spcPts val="5700"/>
              </a:lnSpc>
            </a:pPr>
            <a:r>
              <a:rPr sz="4800" spc="-5" dirty="0">
                <a:latin typeface="Garamond"/>
                <a:cs typeface="Garamond"/>
              </a:rPr>
              <a:t>Cultural  </a:t>
            </a:r>
            <a:r>
              <a:rPr sz="4800" dirty="0">
                <a:latin typeface="Garamond"/>
                <a:cs typeface="Garamond"/>
              </a:rPr>
              <a:t>Di</a:t>
            </a:r>
            <a:r>
              <a:rPr sz="4800" spc="-5" dirty="0">
                <a:latin typeface="Garamond"/>
                <a:cs typeface="Garamond"/>
              </a:rPr>
              <a:t>s</a:t>
            </a:r>
            <a:r>
              <a:rPr sz="4800" dirty="0">
                <a:latin typeface="Garamond"/>
                <a:cs typeface="Garamond"/>
              </a:rPr>
              <a:t>tinctions</a:t>
            </a:r>
            <a:endParaRPr sz="4800">
              <a:latin typeface="Garamond"/>
              <a:cs typeface="Garamond"/>
            </a:endParaRPr>
          </a:p>
        </p:txBody>
      </p:sp>
      <p:sp>
        <p:nvSpPr>
          <p:cNvPr id="3" name="object 3"/>
          <p:cNvSpPr txBox="1"/>
          <p:nvPr/>
        </p:nvSpPr>
        <p:spPr>
          <a:xfrm>
            <a:off x="799861" y="3571240"/>
            <a:ext cx="2520315" cy="976630"/>
          </a:xfrm>
          <a:prstGeom prst="rect">
            <a:avLst/>
          </a:prstGeom>
        </p:spPr>
        <p:txBody>
          <a:bodyPr vert="horz" wrap="square" lIns="0" tIns="0" rIns="0" bIns="0" rtlCol="0">
            <a:spAutoFit/>
          </a:bodyPr>
          <a:lstStyle/>
          <a:p>
            <a:pPr marL="12700" marR="5080" indent="20955">
              <a:lnSpc>
                <a:spcPts val="3800"/>
              </a:lnSpc>
            </a:pPr>
            <a:r>
              <a:rPr sz="3200" dirty="0">
                <a:latin typeface="Garamond"/>
                <a:cs typeface="Garamond"/>
              </a:rPr>
              <a:t>High, </a:t>
            </a:r>
            <a:r>
              <a:rPr sz="3200" spc="-30" dirty="0">
                <a:latin typeface="Garamond"/>
                <a:cs typeface="Garamond"/>
              </a:rPr>
              <a:t>Folk, </a:t>
            </a:r>
            <a:r>
              <a:rPr sz="3200" dirty="0">
                <a:latin typeface="Garamond"/>
                <a:cs typeface="Garamond"/>
              </a:rPr>
              <a:t>and  </a:t>
            </a:r>
            <a:r>
              <a:rPr sz="3200" spc="-20" dirty="0">
                <a:latin typeface="Garamond"/>
                <a:cs typeface="Garamond"/>
              </a:rPr>
              <a:t>Popular</a:t>
            </a:r>
            <a:r>
              <a:rPr sz="3200" spc="-65" dirty="0">
                <a:latin typeface="Garamond"/>
                <a:cs typeface="Garamond"/>
              </a:rPr>
              <a:t> </a:t>
            </a:r>
            <a:r>
              <a:rPr sz="3200" spc="-5" dirty="0">
                <a:latin typeface="Garamond"/>
                <a:cs typeface="Garamond"/>
              </a:rPr>
              <a:t>Culture</a:t>
            </a:r>
            <a:endParaRPr sz="3200">
              <a:latin typeface="Garamond"/>
              <a:cs typeface="Garamond"/>
            </a:endParaRPr>
          </a:p>
        </p:txBody>
      </p:sp>
      <p:sp>
        <p:nvSpPr>
          <p:cNvPr id="4" name="object 4"/>
          <p:cNvSpPr/>
          <p:nvPr/>
        </p:nvSpPr>
        <p:spPr>
          <a:xfrm>
            <a:off x="4013200" y="381000"/>
            <a:ext cx="4902200" cy="6096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2</a:t>
            </a:fld>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83540" y="580400"/>
            <a:ext cx="8287384" cy="5225415"/>
          </a:xfrm>
          <a:prstGeom prst="rect">
            <a:avLst/>
          </a:prstGeom>
        </p:spPr>
        <p:txBody>
          <a:bodyPr vert="horz" wrap="square" lIns="0" tIns="0" rIns="0" bIns="0" rtlCol="0">
            <a:spAutoFit/>
          </a:bodyPr>
          <a:lstStyle/>
          <a:p>
            <a:pPr marL="355600" marR="116839" indent="-342900">
              <a:lnSpc>
                <a:spcPct val="99700"/>
              </a:lnSpc>
              <a:buFont typeface="Arial"/>
              <a:buChar char="•"/>
              <a:tabLst>
                <a:tab pos="354965" algn="l"/>
                <a:tab pos="355600" algn="l"/>
                <a:tab pos="2653665" algn="l"/>
                <a:tab pos="2694940" algn="l"/>
                <a:tab pos="3162300" algn="l"/>
              </a:tabLst>
            </a:pPr>
            <a:r>
              <a:rPr sz="2800" dirty="0">
                <a:latin typeface="Garamond"/>
                <a:cs typeface="Garamond"/>
              </a:rPr>
              <a:t>High </a:t>
            </a:r>
            <a:r>
              <a:rPr sz="2800" spc="-5" dirty="0">
                <a:latin typeface="Garamond"/>
                <a:cs typeface="Garamond"/>
              </a:rPr>
              <a:t>culture </a:t>
            </a:r>
            <a:r>
              <a:rPr sz="2800" dirty="0">
                <a:latin typeface="Garamond"/>
                <a:cs typeface="Garamond"/>
              </a:rPr>
              <a:t>and folk </a:t>
            </a:r>
            <a:r>
              <a:rPr sz="2800" spc="-5" dirty="0">
                <a:latin typeface="Garamond"/>
                <a:cs typeface="Garamond"/>
              </a:rPr>
              <a:t>culture </a:t>
            </a:r>
            <a:r>
              <a:rPr sz="2800" dirty="0">
                <a:latin typeface="Garamond"/>
                <a:cs typeface="Garamond"/>
              </a:rPr>
              <a:t>only represented a </a:t>
            </a:r>
            <a:r>
              <a:rPr sz="2800" spc="5" dirty="0">
                <a:latin typeface="Garamond"/>
                <a:cs typeface="Garamond"/>
              </a:rPr>
              <a:t>very  </a:t>
            </a:r>
            <a:r>
              <a:rPr sz="2800" spc="-5" dirty="0">
                <a:latin typeface="Garamond"/>
                <a:cs typeface="Garamond"/>
              </a:rPr>
              <a:t>small</a:t>
            </a:r>
            <a:r>
              <a:rPr sz="2800" spc="15" dirty="0">
                <a:latin typeface="Garamond"/>
                <a:cs typeface="Garamond"/>
              </a:rPr>
              <a:t> </a:t>
            </a:r>
            <a:r>
              <a:rPr sz="2800" dirty="0">
                <a:latin typeface="Garamond"/>
                <a:cs typeface="Garamond"/>
              </a:rPr>
              <a:t>percentage</a:t>
            </a:r>
            <a:r>
              <a:rPr sz="2800" spc="15" dirty="0">
                <a:latin typeface="Garamond"/>
                <a:cs typeface="Garamond"/>
              </a:rPr>
              <a:t> </a:t>
            </a:r>
            <a:r>
              <a:rPr sz="2800" dirty="0">
                <a:latin typeface="Garamond"/>
                <a:cs typeface="Garamond"/>
              </a:rPr>
              <a:t>of	the </a:t>
            </a:r>
            <a:r>
              <a:rPr sz="2800" spc="-5" dirty="0">
                <a:latin typeface="Garamond"/>
                <a:cs typeface="Garamond"/>
              </a:rPr>
              <a:t>population, </a:t>
            </a:r>
            <a:r>
              <a:rPr sz="2800" spc="-15" dirty="0">
                <a:latin typeface="Garamond"/>
                <a:cs typeface="Garamond"/>
              </a:rPr>
              <a:t>even </a:t>
            </a:r>
            <a:r>
              <a:rPr sz="2800" spc="-5" dirty="0">
                <a:latin typeface="Garamond"/>
                <a:cs typeface="Garamond"/>
              </a:rPr>
              <a:t>put</a:t>
            </a:r>
            <a:r>
              <a:rPr sz="2800" dirty="0">
                <a:latin typeface="Garamond"/>
                <a:cs typeface="Garamond"/>
              </a:rPr>
              <a:t> </a:t>
            </a:r>
            <a:r>
              <a:rPr sz="2800" spc="-10" dirty="0">
                <a:latin typeface="Garamond"/>
                <a:cs typeface="Garamond"/>
              </a:rPr>
              <a:t>together. </a:t>
            </a:r>
            <a:r>
              <a:rPr sz="2800" dirty="0">
                <a:latin typeface="Garamond"/>
                <a:cs typeface="Garamond"/>
              </a:rPr>
              <a:t>A  </a:t>
            </a:r>
            <a:r>
              <a:rPr sz="2800" spc="5" dirty="0">
                <a:latin typeface="Garamond"/>
                <a:cs typeface="Garamond"/>
              </a:rPr>
              <a:t>large </a:t>
            </a:r>
            <a:r>
              <a:rPr sz="2800" spc="-10" dirty="0">
                <a:latin typeface="Garamond"/>
                <a:cs typeface="Garamond"/>
              </a:rPr>
              <a:t>number</a:t>
            </a:r>
            <a:r>
              <a:rPr sz="2800" spc="5" dirty="0">
                <a:latin typeface="Garamond"/>
                <a:cs typeface="Garamond"/>
              </a:rPr>
              <a:t> </a:t>
            </a:r>
            <a:r>
              <a:rPr sz="2800" dirty="0">
                <a:latin typeface="Garamond"/>
                <a:cs typeface="Garamond"/>
              </a:rPr>
              <a:t>of		people </a:t>
            </a:r>
            <a:r>
              <a:rPr sz="2800" spc="-10" dirty="0">
                <a:latin typeface="Garamond"/>
                <a:cs typeface="Garamond"/>
              </a:rPr>
              <a:t>were </a:t>
            </a:r>
            <a:r>
              <a:rPr sz="2800" dirty="0">
                <a:latin typeface="Garamond"/>
                <a:cs typeface="Garamond"/>
              </a:rPr>
              <a:t>left hanging in</a:t>
            </a:r>
            <a:r>
              <a:rPr sz="2800" spc="-50" dirty="0">
                <a:latin typeface="Garamond"/>
                <a:cs typeface="Garamond"/>
              </a:rPr>
              <a:t> </a:t>
            </a:r>
            <a:r>
              <a:rPr sz="2800" dirty="0">
                <a:latin typeface="Garamond"/>
                <a:cs typeface="Garamond"/>
              </a:rPr>
              <a:t>the</a:t>
            </a:r>
            <a:r>
              <a:rPr sz="2800" spc="-15" dirty="0">
                <a:latin typeface="Garamond"/>
                <a:cs typeface="Garamond"/>
              </a:rPr>
              <a:t> </a:t>
            </a:r>
            <a:r>
              <a:rPr sz="2800" spc="-10" dirty="0">
                <a:latin typeface="Garamond"/>
                <a:cs typeface="Garamond"/>
              </a:rPr>
              <a:t>middle, </a:t>
            </a:r>
            <a:r>
              <a:rPr sz="2800" dirty="0">
                <a:latin typeface="Garamond"/>
                <a:cs typeface="Garamond"/>
              </a:rPr>
              <a:t> with </a:t>
            </a:r>
            <a:r>
              <a:rPr sz="2800" spc="-15" dirty="0">
                <a:latin typeface="Garamond"/>
                <a:cs typeface="Garamond"/>
              </a:rPr>
              <a:t>activities, </a:t>
            </a:r>
            <a:r>
              <a:rPr sz="2800" spc="-10" dirty="0">
                <a:latin typeface="Garamond"/>
                <a:cs typeface="Garamond"/>
              </a:rPr>
              <a:t>past-times, </a:t>
            </a:r>
            <a:r>
              <a:rPr sz="2800" dirty="0">
                <a:latin typeface="Garamond"/>
                <a:cs typeface="Garamond"/>
              </a:rPr>
              <a:t>and entertainments </a:t>
            </a:r>
            <a:r>
              <a:rPr sz="2800" spc="-35" dirty="0">
                <a:latin typeface="Garamond"/>
                <a:cs typeface="Garamond"/>
              </a:rPr>
              <a:t>unworthy,  </a:t>
            </a:r>
            <a:r>
              <a:rPr sz="2800" spc="-5" dirty="0">
                <a:latin typeface="Garamond"/>
                <a:cs typeface="Garamond"/>
              </a:rPr>
              <a:t>so </a:t>
            </a:r>
            <a:r>
              <a:rPr sz="2800" dirty="0">
                <a:latin typeface="Garamond"/>
                <a:cs typeface="Garamond"/>
              </a:rPr>
              <a:t>it</a:t>
            </a:r>
            <a:r>
              <a:rPr sz="2800" spc="20" dirty="0">
                <a:latin typeface="Garamond"/>
                <a:cs typeface="Garamond"/>
              </a:rPr>
              <a:t> </a:t>
            </a:r>
            <a:r>
              <a:rPr sz="2800" spc="-5" dirty="0">
                <a:latin typeface="Garamond"/>
                <a:cs typeface="Garamond"/>
              </a:rPr>
              <a:t>seemed,</a:t>
            </a:r>
            <a:r>
              <a:rPr sz="2800" dirty="0">
                <a:latin typeface="Garamond"/>
                <a:cs typeface="Garamond"/>
              </a:rPr>
              <a:t> of	a</a:t>
            </a:r>
            <a:r>
              <a:rPr sz="2800" spc="-100" dirty="0">
                <a:latin typeface="Garamond"/>
                <a:cs typeface="Garamond"/>
              </a:rPr>
              <a:t> </a:t>
            </a:r>
            <a:r>
              <a:rPr sz="2800" dirty="0">
                <a:latin typeface="Garamond"/>
                <a:cs typeface="Garamond"/>
              </a:rPr>
              <a:t>label.</a:t>
            </a:r>
          </a:p>
          <a:p>
            <a:pPr marL="355600" marR="5080" indent="-342900">
              <a:lnSpc>
                <a:spcPct val="99800"/>
              </a:lnSpc>
              <a:spcBef>
                <a:spcPts val="715"/>
              </a:spcBef>
              <a:buFont typeface="Arial"/>
              <a:buChar char="•"/>
              <a:tabLst>
                <a:tab pos="443865" algn="l"/>
                <a:tab pos="444500" algn="l"/>
                <a:tab pos="2956560" algn="l"/>
                <a:tab pos="5795645" algn="l"/>
                <a:tab pos="5885180" algn="l"/>
              </a:tabLst>
            </a:pPr>
            <a:r>
              <a:rPr sz="2800" spc="10" dirty="0">
                <a:latin typeface="Garamond"/>
                <a:cs typeface="Garamond"/>
              </a:rPr>
              <a:t>The </a:t>
            </a:r>
            <a:r>
              <a:rPr sz="2800" dirty="0">
                <a:latin typeface="Garamond"/>
                <a:cs typeface="Garamond"/>
              </a:rPr>
              <a:t>need to </a:t>
            </a:r>
            <a:r>
              <a:rPr sz="2800" spc="-5" dirty="0">
                <a:latin typeface="Garamond"/>
                <a:cs typeface="Garamond"/>
              </a:rPr>
              <a:t>address </a:t>
            </a:r>
            <a:r>
              <a:rPr sz="2800" dirty="0">
                <a:latin typeface="Garamond"/>
                <a:cs typeface="Garamond"/>
              </a:rPr>
              <a:t>this latter</a:t>
            </a:r>
            <a:r>
              <a:rPr sz="2800" spc="10" dirty="0">
                <a:latin typeface="Garamond"/>
                <a:cs typeface="Garamond"/>
              </a:rPr>
              <a:t> </a:t>
            </a:r>
            <a:r>
              <a:rPr sz="2800" dirty="0">
                <a:latin typeface="Garamond"/>
                <a:cs typeface="Garamond"/>
              </a:rPr>
              <a:t>type </a:t>
            </a:r>
            <a:r>
              <a:rPr sz="2800" dirty="0" smtClean="0">
                <a:latin typeface="Garamond"/>
                <a:cs typeface="Garamond"/>
              </a:rPr>
              <a:t>of</a:t>
            </a:r>
            <a:r>
              <a:rPr lang="en-US" sz="2800" dirty="0" smtClean="0">
                <a:latin typeface="Garamond"/>
                <a:cs typeface="Garamond"/>
              </a:rPr>
              <a:t> </a:t>
            </a:r>
            <a:r>
              <a:rPr sz="2800" spc="-5" dirty="0" smtClean="0">
                <a:latin typeface="Garamond"/>
                <a:cs typeface="Garamond"/>
              </a:rPr>
              <a:t>culture</a:t>
            </a:r>
            <a:r>
              <a:rPr sz="2800" spc="-75" dirty="0" smtClean="0">
                <a:latin typeface="Garamond"/>
                <a:cs typeface="Garamond"/>
              </a:rPr>
              <a:t> </a:t>
            </a:r>
            <a:r>
              <a:rPr sz="2800" dirty="0">
                <a:latin typeface="Garamond"/>
                <a:cs typeface="Garamond"/>
              </a:rPr>
              <a:t>became  dire as the </a:t>
            </a:r>
            <a:r>
              <a:rPr sz="2800" spc="-10" dirty="0">
                <a:latin typeface="Garamond"/>
                <a:cs typeface="Garamond"/>
              </a:rPr>
              <a:t>culture, </a:t>
            </a:r>
            <a:r>
              <a:rPr sz="2800" dirty="0">
                <a:latin typeface="Garamond"/>
                <a:cs typeface="Garamond"/>
              </a:rPr>
              <a:t>or the</a:t>
            </a:r>
            <a:r>
              <a:rPr sz="2800" spc="20" dirty="0">
                <a:latin typeface="Garamond"/>
                <a:cs typeface="Garamond"/>
              </a:rPr>
              <a:t> </a:t>
            </a:r>
            <a:r>
              <a:rPr sz="2800" spc="-5" dirty="0">
                <a:latin typeface="Garamond"/>
                <a:cs typeface="Garamond"/>
              </a:rPr>
              <a:t>un-culture, </a:t>
            </a:r>
            <a:r>
              <a:rPr sz="2800" dirty="0">
                <a:latin typeface="Garamond"/>
                <a:cs typeface="Garamond"/>
              </a:rPr>
              <a:t>of		the</a:t>
            </a:r>
            <a:r>
              <a:rPr sz="2800" spc="-80" dirty="0">
                <a:latin typeface="Garamond"/>
                <a:cs typeface="Garamond"/>
              </a:rPr>
              <a:t> </a:t>
            </a:r>
            <a:r>
              <a:rPr sz="2800" spc="-5" dirty="0">
                <a:latin typeface="Garamond"/>
                <a:cs typeface="Garamond"/>
              </a:rPr>
              <a:t>masses </a:t>
            </a:r>
            <a:r>
              <a:rPr sz="2800" dirty="0">
                <a:latin typeface="Garamond"/>
                <a:cs typeface="Garamond"/>
              </a:rPr>
              <a:t> became </a:t>
            </a:r>
            <a:r>
              <a:rPr sz="2800" spc="-5" dirty="0">
                <a:latin typeface="Garamond"/>
                <a:cs typeface="Garamond"/>
              </a:rPr>
              <a:t>increasingly </a:t>
            </a:r>
            <a:r>
              <a:rPr sz="2800" spc="-10" dirty="0">
                <a:latin typeface="Garamond"/>
                <a:cs typeface="Garamond"/>
              </a:rPr>
              <a:t>prevalent </a:t>
            </a:r>
            <a:r>
              <a:rPr sz="2800" dirty="0">
                <a:latin typeface="Garamond"/>
                <a:cs typeface="Garamond"/>
              </a:rPr>
              <a:t>in </a:t>
            </a:r>
            <a:r>
              <a:rPr sz="2800" spc="-10" dirty="0">
                <a:latin typeface="Garamond"/>
                <a:cs typeface="Garamond"/>
              </a:rPr>
              <a:t>cheap </a:t>
            </a:r>
            <a:r>
              <a:rPr sz="2800" spc="-30" dirty="0">
                <a:latin typeface="Garamond"/>
                <a:cs typeface="Garamond"/>
              </a:rPr>
              <a:t>novels,  </a:t>
            </a:r>
            <a:r>
              <a:rPr sz="2800" spc="-10" dirty="0">
                <a:latin typeface="Garamond"/>
                <a:cs typeface="Garamond"/>
              </a:rPr>
              <a:t>newspapers, </a:t>
            </a:r>
            <a:r>
              <a:rPr sz="2800" dirty="0">
                <a:latin typeface="Garamond"/>
                <a:cs typeface="Garamond"/>
              </a:rPr>
              <a:t>comic </a:t>
            </a:r>
            <a:r>
              <a:rPr sz="2800" spc="-15" dirty="0">
                <a:latin typeface="Garamond"/>
                <a:cs typeface="Garamond"/>
              </a:rPr>
              <a:t>strips, </a:t>
            </a:r>
            <a:r>
              <a:rPr sz="2800" spc="-5" dirty="0">
                <a:latin typeface="Garamond"/>
                <a:cs typeface="Garamond"/>
              </a:rPr>
              <a:t>advertising </a:t>
            </a:r>
            <a:r>
              <a:rPr sz="2800" dirty="0">
                <a:latin typeface="Garamond"/>
                <a:cs typeface="Garamond"/>
              </a:rPr>
              <a:t>and </a:t>
            </a:r>
            <a:r>
              <a:rPr sz="2800" spc="-5" dirty="0">
                <a:latin typeface="Garamond"/>
                <a:cs typeface="Garamond"/>
              </a:rPr>
              <a:t>especially </a:t>
            </a:r>
            <a:r>
              <a:rPr sz="2800" dirty="0">
                <a:latin typeface="Garamond"/>
                <a:cs typeface="Garamond"/>
              </a:rPr>
              <a:t>in the  new </a:t>
            </a:r>
            <a:r>
              <a:rPr sz="2800" spc="-10" dirty="0">
                <a:latin typeface="Garamond"/>
                <a:cs typeface="Garamond"/>
              </a:rPr>
              <a:t>inventions</a:t>
            </a:r>
            <a:r>
              <a:rPr sz="2800" spc="-5" dirty="0">
                <a:latin typeface="Garamond"/>
                <a:cs typeface="Garamond"/>
              </a:rPr>
              <a:t> </a:t>
            </a:r>
            <a:r>
              <a:rPr sz="2800" dirty="0">
                <a:latin typeface="Garamond"/>
                <a:cs typeface="Garamond"/>
              </a:rPr>
              <a:t>of	film and radio in early</a:t>
            </a:r>
            <a:r>
              <a:rPr sz="2800" spc="-80" dirty="0">
                <a:latin typeface="Garamond"/>
                <a:cs typeface="Garamond"/>
              </a:rPr>
              <a:t> </a:t>
            </a:r>
            <a:r>
              <a:rPr sz="2800" dirty="0">
                <a:latin typeface="Garamond"/>
                <a:cs typeface="Garamond"/>
              </a:rPr>
              <a:t>the</a:t>
            </a:r>
            <a:r>
              <a:rPr sz="2800" spc="-20" dirty="0">
                <a:latin typeface="Garamond"/>
                <a:cs typeface="Garamond"/>
              </a:rPr>
              <a:t> </a:t>
            </a:r>
            <a:r>
              <a:rPr sz="2800" spc="-5" dirty="0">
                <a:latin typeface="Garamond"/>
                <a:cs typeface="Garamond"/>
              </a:rPr>
              <a:t>twentieth </a:t>
            </a:r>
            <a:r>
              <a:rPr sz="2800" dirty="0">
                <a:latin typeface="Garamond"/>
                <a:cs typeface="Garamond"/>
              </a:rPr>
              <a:t> </a:t>
            </a:r>
            <a:r>
              <a:rPr sz="2800" spc="-20" dirty="0">
                <a:latin typeface="Garamond"/>
                <a:cs typeface="Garamond"/>
              </a:rPr>
              <a:t>century. </a:t>
            </a:r>
            <a:r>
              <a:rPr sz="2800" dirty="0">
                <a:latin typeface="Garamond"/>
                <a:cs typeface="Garamond"/>
              </a:rPr>
              <a:t>It </a:t>
            </a:r>
            <a:r>
              <a:rPr sz="2800" spc="-15" dirty="0">
                <a:latin typeface="Garamond"/>
                <a:cs typeface="Garamond"/>
              </a:rPr>
              <a:t>was </a:t>
            </a:r>
            <a:r>
              <a:rPr sz="2800" dirty="0">
                <a:latin typeface="Garamond"/>
                <a:cs typeface="Garamond"/>
              </a:rPr>
              <a:t>their </a:t>
            </a:r>
            <a:r>
              <a:rPr sz="2800" spc="-5" dirty="0">
                <a:latin typeface="Garamond"/>
                <a:cs typeface="Garamond"/>
              </a:rPr>
              <a:t>culture </a:t>
            </a:r>
            <a:r>
              <a:rPr sz="2800" dirty="0">
                <a:latin typeface="Garamond"/>
                <a:cs typeface="Garamond"/>
              </a:rPr>
              <a:t>that came to be called the  </a:t>
            </a:r>
            <a:r>
              <a:rPr sz="2800" spc="-5" dirty="0">
                <a:latin typeface="Garamond"/>
                <a:cs typeface="Garamond"/>
              </a:rPr>
              <a:t>contentious "mass" </a:t>
            </a:r>
            <a:r>
              <a:rPr sz="2800" dirty="0">
                <a:latin typeface="Garamond"/>
                <a:cs typeface="Garamond"/>
              </a:rPr>
              <a:t>or </a:t>
            </a:r>
            <a:r>
              <a:rPr sz="2800" spc="-5" dirty="0">
                <a:latin typeface="Garamond"/>
                <a:cs typeface="Garamond"/>
              </a:rPr>
              <a:t>"popular</a:t>
            </a:r>
            <a:r>
              <a:rPr sz="2800" spc="45" dirty="0">
                <a:latin typeface="Garamond"/>
                <a:cs typeface="Garamond"/>
              </a:rPr>
              <a:t> </a:t>
            </a:r>
            <a:r>
              <a:rPr sz="2800" spc="-5" dirty="0">
                <a:latin typeface="Garamond"/>
                <a:cs typeface="Garamond"/>
              </a:rPr>
              <a:t>culture”.</a:t>
            </a:r>
            <a:endParaRPr sz="2800" dirty="0">
              <a:latin typeface="Garamond"/>
              <a:cs typeface="Garamond"/>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9740" y="430133"/>
            <a:ext cx="8040370" cy="1693545"/>
          </a:xfrm>
          <a:prstGeom prst="rect">
            <a:avLst/>
          </a:prstGeom>
        </p:spPr>
        <p:txBody>
          <a:bodyPr vert="horz" wrap="square" lIns="0" tIns="16510" rIns="0" bIns="0" rtlCol="0">
            <a:spAutoFit/>
          </a:bodyPr>
          <a:lstStyle/>
          <a:p>
            <a:pPr marL="355600" marR="5080" indent="-342900">
              <a:lnSpc>
                <a:spcPts val="3300"/>
              </a:lnSpc>
              <a:spcBef>
                <a:spcPts val="130"/>
              </a:spcBef>
              <a:buFont typeface="Arial"/>
              <a:buChar char="•"/>
              <a:tabLst>
                <a:tab pos="354965" algn="l"/>
                <a:tab pos="355600" algn="l"/>
                <a:tab pos="7470775" algn="l"/>
              </a:tabLst>
            </a:pPr>
            <a:r>
              <a:rPr sz="2800" spc="10" dirty="0"/>
              <a:t>The </a:t>
            </a:r>
            <a:r>
              <a:rPr sz="2800" spc="-5" dirty="0"/>
              <a:t>first </a:t>
            </a:r>
            <a:r>
              <a:rPr sz="2800" dirty="0"/>
              <a:t>academic </a:t>
            </a:r>
            <a:r>
              <a:rPr sz="2800" spc="-5" dirty="0"/>
              <a:t>interest </a:t>
            </a:r>
            <a:r>
              <a:rPr sz="2800" dirty="0"/>
              <a:t>in </a:t>
            </a:r>
            <a:r>
              <a:rPr sz="2800" spc="-5" dirty="0"/>
              <a:t>popular culture </a:t>
            </a:r>
            <a:r>
              <a:rPr sz="2800" dirty="0"/>
              <a:t>(in the  </a:t>
            </a:r>
            <a:r>
              <a:rPr sz="2800" spc="-5" dirty="0"/>
              <a:t>1930s) </a:t>
            </a:r>
            <a:r>
              <a:rPr sz="2800" spc="10" dirty="0"/>
              <a:t>began </a:t>
            </a:r>
            <a:r>
              <a:rPr sz="2800" spc="-25" dirty="0"/>
              <a:t>negatively, </a:t>
            </a:r>
            <a:r>
              <a:rPr sz="2800" dirty="0"/>
              <a:t>with the</a:t>
            </a:r>
            <a:r>
              <a:rPr sz="2800" spc="25" dirty="0"/>
              <a:t> </a:t>
            </a:r>
            <a:r>
              <a:rPr sz="2800" dirty="0"/>
              <a:t>condemnation of	any</a:t>
            </a:r>
            <a:endParaRPr sz="2800"/>
          </a:p>
          <a:p>
            <a:pPr marL="355600" marR="5080">
              <a:lnSpc>
                <a:spcPts val="3300"/>
              </a:lnSpc>
              <a:spcBef>
                <a:spcPts val="100"/>
              </a:spcBef>
              <a:tabLst>
                <a:tab pos="4046220" algn="l"/>
              </a:tabLst>
            </a:pPr>
            <a:r>
              <a:rPr sz="2800" spc="-5" dirty="0"/>
              <a:t>culture </a:t>
            </a:r>
            <a:r>
              <a:rPr sz="2800" dirty="0"/>
              <a:t>that fell</a:t>
            </a:r>
            <a:r>
              <a:rPr sz="2800" spc="30" dirty="0"/>
              <a:t> </a:t>
            </a:r>
            <a:r>
              <a:rPr sz="2800" spc="-5" dirty="0"/>
              <a:t>outside</a:t>
            </a:r>
            <a:r>
              <a:rPr sz="2800" spc="5" dirty="0"/>
              <a:t> </a:t>
            </a:r>
            <a:r>
              <a:rPr sz="2800" dirty="0"/>
              <a:t>of	the traditional,</a:t>
            </a:r>
            <a:r>
              <a:rPr sz="2800" spc="-45" dirty="0"/>
              <a:t> </a:t>
            </a:r>
            <a:r>
              <a:rPr sz="2800" spc="-5" dirty="0"/>
              <a:t>educated,</a:t>
            </a:r>
            <a:r>
              <a:rPr sz="2800" spc="-25" dirty="0"/>
              <a:t> </a:t>
            </a:r>
            <a:r>
              <a:rPr sz="2800" dirty="0"/>
              <a:t>and  </a:t>
            </a:r>
            <a:r>
              <a:rPr sz="2800" spc="-5" dirty="0"/>
              <a:t>elitist</a:t>
            </a:r>
            <a:r>
              <a:rPr sz="2800" spc="-65" dirty="0"/>
              <a:t> </a:t>
            </a:r>
            <a:r>
              <a:rPr sz="2800" spc="-20" dirty="0"/>
              <a:t>class.</a:t>
            </a:r>
            <a:endParaRPr sz="28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21</a:t>
            </a:fld>
            <a:endParaRPr dirty="0"/>
          </a:p>
        </p:txBody>
      </p:sp>
      <p:sp>
        <p:nvSpPr>
          <p:cNvPr id="4" name="object 4"/>
          <p:cNvSpPr txBox="1"/>
          <p:nvPr/>
        </p:nvSpPr>
        <p:spPr>
          <a:xfrm>
            <a:off x="459740" y="2213437"/>
            <a:ext cx="8140700" cy="3545204"/>
          </a:xfrm>
          <a:prstGeom prst="rect">
            <a:avLst/>
          </a:prstGeom>
        </p:spPr>
        <p:txBody>
          <a:bodyPr vert="horz" wrap="square" lIns="0" tIns="0" rIns="0" bIns="0" rtlCol="0">
            <a:spAutoFit/>
          </a:bodyPr>
          <a:lstStyle/>
          <a:p>
            <a:pPr marL="355600" marR="295910" indent="-342900">
              <a:lnSpc>
                <a:spcPct val="100099"/>
              </a:lnSpc>
              <a:buFont typeface="Arial"/>
              <a:buChar char="•"/>
              <a:tabLst>
                <a:tab pos="354965" algn="l"/>
                <a:tab pos="355600" algn="l"/>
              </a:tabLst>
            </a:pPr>
            <a:r>
              <a:rPr sz="2800" spc="-5" dirty="0">
                <a:latin typeface="Garamond"/>
                <a:cs typeface="Garamond"/>
              </a:rPr>
              <a:t>'Mass culture' </a:t>
            </a:r>
            <a:r>
              <a:rPr sz="2800" spc="-15" dirty="0">
                <a:latin typeface="Garamond"/>
                <a:cs typeface="Garamond"/>
              </a:rPr>
              <a:t>was </a:t>
            </a:r>
            <a:r>
              <a:rPr sz="2800" dirty="0">
                <a:latin typeface="Garamond"/>
                <a:cs typeface="Garamond"/>
              </a:rPr>
              <a:t>the </a:t>
            </a:r>
            <a:r>
              <a:rPr sz="2800" spc="25" dirty="0">
                <a:latin typeface="Garamond"/>
                <a:cs typeface="Garamond"/>
              </a:rPr>
              <a:t>term </a:t>
            </a:r>
            <a:r>
              <a:rPr sz="2800" spc="-5" dirty="0">
                <a:latin typeface="Garamond"/>
                <a:cs typeface="Garamond"/>
              </a:rPr>
              <a:t>designated </a:t>
            </a:r>
            <a:r>
              <a:rPr sz="2800" dirty="0">
                <a:latin typeface="Garamond"/>
                <a:cs typeface="Garamond"/>
              </a:rPr>
              <a:t>for the  </a:t>
            </a:r>
            <a:r>
              <a:rPr sz="2800" spc="-10" dirty="0">
                <a:latin typeface="Garamond"/>
                <a:cs typeface="Garamond"/>
              </a:rPr>
              <a:t>Hollywood-movie </a:t>
            </a:r>
            <a:r>
              <a:rPr sz="2800" spc="-5" dirty="0">
                <a:latin typeface="Garamond"/>
                <a:cs typeface="Garamond"/>
              </a:rPr>
              <a:t>goers, </a:t>
            </a:r>
            <a:r>
              <a:rPr sz="2800" dirty="0">
                <a:latin typeface="Garamond"/>
                <a:cs typeface="Garamond"/>
              </a:rPr>
              <a:t>the romance </a:t>
            </a:r>
            <a:r>
              <a:rPr sz="2800" spc="-15" dirty="0">
                <a:latin typeface="Garamond"/>
                <a:cs typeface="Garamond"/>
              </a:rPr>
              <a:t>readers, </a:t>
            </a:r>
            <a:r>
              <a:rPr sz="2800" dirty="0">
                <a:latin typeface="Garamond"/>
                <a:cs typeface="Garamond"/>
              </a:rPr>
              <a:t>and the  radio </a:t>
            </a:r>
            <a:r>
              <a:rPr sz="2800" spc="-15" dirty="0">
                <a:latin typeface="Garamond"/>
                <a:cs typeface="Garamond"/>
              </a:rPr>
              <a:t>show </a:t>
            </a:r>
            <a:r>
              <a:rPr sz="2800" spc="-10" dirty="0">
                <a:latin typeface="Garamond"/>
                <a:cs typeface="Garamond"/>
              </a:rPr>
              <a:t>listeners, </a:t>
            </a:r>
            <a:r>
              <a:rPr sz="2800" spc="-5" dirty="0">
                <a:latin typeface="Garamond"/>
                <a:cs typeface="Garamond"/>
              </a:rPr>
              <a:t>but </a:t>
            </a:r>
            <a:r>
              <a:rPr sz="2800" dirty="0">
                <a:latin typeface="Garamond"/>
                <a:cs typeface="Garamond"/>
              </a:rPr>
              <a:t>the </a:t>
            </a:r>
            <a:r>
              <a:rPr sz="2800" spc="25" dirty="0">
                <a:latin typeface="Garamond"/>
                <a:cs typeface="Garamond"/>
              </a:rPr>
              <a:t>term </a:t>
            </a:r>
            <a:r>
              <a:rPr sz="2800" spc="-15" dirty="0">
                <a:latin typeface="Garamond"/>
                <a:cs typeface="Garamond"/>
              </a:rPr>
              <a:t>was </a:t>
            </a:r>
            <a:r>
              <a:rPr sz="2800" spc="-5" dirty="0">
                <a:latin typeface="Garamond"/>
                <a:cs typeface="Garamond"/>
              </a:rPr>
              <a:t>used</a:t>
            </a:r>
            <a:r>
              <a:rPr sz="2800" spc="-20" dirty="0">
                <a:latin typeface="Garamond"/>
                <a:cs typeface="Garamond"/>
              </a:rPr>
              <a:t> </a:t>
            </a:r>
            <a:r>
              <a:rPr sz="2800" spc="-30" dirty="0">
                <a:latin typeface="Garamond"/>
                <a:cs typeface="Garamond"/>
              </a:rPr>
              <a:t>mockingly.</a:t>
            </a:r>
            <a:endParaRPr sz="2800">
              <a:latin typeface="Garamond"/>
              <a:cs typeface="Garamond"/>
            </a:endParaRPr>
          </a:p>
          <a:p>
            <a:pPr marL="749300" marR="5080" indent="-279400">
              <a:lnSpc>
                <a:spcPct val="100200"/>
              </a:lnSpc>
              <a:spcBef>
                <a:spcPts val="509"/>
              </a:spcBef>
            </a:pPr>
            <a:r>
              <a:rPr sz="2400" dirty="0">
                <a:latin typeface="Arial"/>
                <a:cs typeface="Arial"/>
              </a:rPr>
              <a:t>– </a:t>
            </a:r>
            <a:r>
              <a:rPr sz="2400" spc="-5" dirty="0">
                <a:latin typeface="Garamond"/>
                <a:cs typeface="Garamond"/>
              </a:rPr>
              <a:t>As </a:t>
            </a:r>
            <a:r>
              <a:rPr sz="2400" dirty="0">
                <a:latin typeface="Garamond"/>
                <a:cs typeface="Garamond"/>
              </a:rPr>
              <a:t>far as </a:t>
            </a:r>
            <a:r>
              <a:rPr sz="2400" spc="-5" dirty="0">
                <a:latin typeface="Garamond"/>
                <a:cs typeface="Garamond"/>
              </a:rPr>
              <a:t>historians </a:t>
            </a:r>
            <a:r>
              <a:rPr sz="2400" spc="-10" dirty="0">
                <a:latin typeface="Garamond"/>
                <a:cs typeface="Garamond"/>
              </a:rPr>
              <a:t>were </a:t>
            </a:r>
            <a:r>
              <a:rPr sz="2400" dirty="0">
                <a:latin typeface="Garamond"/>
                <a:cs typeface="Garamond"/>
              </a:rPr>
              <a:t>concerned, this </a:t>
            </a:r>
            <a:r>
              <a:rPr sz="2400" spc="-5" dirty="0">
                <a:latin typeface="Garamond"/>
                <a:cs typeface="Garamond"/>
              </a:rPr>
              <a:t>mass culture </a:t>
            </a:r>
            <a:r>
              <a:rPr sz="2400" spc="-15" dirty="0">
                <a:latin typeface="Garamond"/>
                <a:cs typeface="Garamond"/>
              </a:rPr>
              <a:t>was </a:t>
            </a:r>
            <a:r>
              <a:rPr sz="2400" dirty="0">
                <a:latin typeface="Garamond"/>
                <a:cs typeface="Garamond"/>
              </a:rPr>
              <a:t>a  </a:t>
            </a:r>
            <a:r>
              <a:rPr sz="2400" spc="-10" dirty="0">
                <a:latin typeface="Garamond"/>
                <a:cs typeface="Garamond"/>
              </a:rPr>
              <a:t>hollow </a:t>
            </a:r>
            <a:r>
              <a:rPr sz="2400" dirty="0">
                <a:latin typeface="Garamond"/>
                <a:cs typeface="Garamond"/>
              </a:rPr>
              <a:t>imitation of </a:t>
            </a:r>
            <a:r>
              <a:rPr sz="2400" spc="15" dirty="0">
                <a:latin typeface="Garamond"/>
                <a:cs typeface="Garamond"/>
              </a:rPr>
              <a:t>true </a:t>
            </a:r>
            <a:r>
              <a:rPr sz="2400" spc="-10" dirty="0">
                <a:latin typeface="Garamond"/>
                <a:cs typeface="Garamond"/>
              </a:rPr>
              <a:t>culture. </a:t>
            </a:r>
            <a:r>
              <a:rPr sz="2400" dirty="0">
                <a:latin typeface="Garamond"/>
                <a:cs typeface="Garamond"/>
              </a:rPr>
              <a:t>It </a:t>
            </a:r>
            <a:r>
              <a:rPr sz="2400" spc="-5" dirty="0">
                <a:latin typeface="Garamond"/>
                <a:cs typeface="Garamond"/>
              </a:rPr>
              <a:t>taught </a:t>
            </a:r>
            <a:r>
              <a:rPr sz="2400" dirty="0">
                <a:latin typeface="Garamond"/>
                <a:cs typeface="Garamond"/>
              </a:rPr>
              <a:t>nothing, it </a:t>
            </a:r>
            <a:r>
              <a:rPr sz="2400" spc="-15" dirty="0">
                <a:latin typeface="Garamond"/>
                <a:cs typeface="Garamond"/>
              </a:rPr>
              <a:t>conveyed  </a:t>
            </a:r>
            <a:r>
              <a:rPr sz="2400" dirty="0">
                <a:latin typeface="Garamond"/>
                <a:cs typeface="Garamond"/>
              </a:rPr>
              <a:t>no </a:t>
            </a:r>
            <a:r>
              <a:rPr sz="2400" spc="-5" dirty="0">
                <a:latin typeface="Garamond"/>
                <a:cs typeface="Garamond"/>
              </a:rPr>
              <a:t>worthwhile </a:t>
            </a:r>
            <a:r>
              <a:rPr sz="2400" spc="-10" dirty="0">
                <a:latin typeface="Garamond"/>
                <a:cs typeface="Garamond"/>
              </a:rPr>
              <a:t>messages, </a:t>
            </a:r>
            <a:r>
              <a:rPr sz="2400" dirty="0">
                <a:latin typeface="Garamond"/>
                <a:cs typeface="Garamond"/>
              </a:rPr>
              <a:t>and it had no </a:t>
            </a:r>
            <a:r>
              <a:rPr sz="2400" spc="-20" dirty="0">
                <a:latin typeface="Garamond"/>
                <a:cs typeface="Garamond"/>
              </a:rPr>
              <a:t>value. </a:t>
            </a:r>
            <a:r>
              <a:rPr sz="2400" spc="-5" dirty="0">
                <a:latin typeface="Garamond"/>
                <a:cs typeface="Garamond"/>
              </a:rPr>
              <a:t>Instead, mass  culture </a:t>
            </a:r>
            <a:r>
              <a:rPr sz="2400" spc="-20" dirty="0">
                <a:latin typeface="Garamond"/>
                <a:cs typeface="Garamond"/>
              </a:rPr>
              <a:t>worked </a:t>
            </a:r>
            <a:r>
              <a:rPr sz="2400" dirty="0">
                <a:latin typeface="Garamond"/>
                <a:cs typeface="Garamond"/>
              </a:rPr>
              <a:t>as a type of </a:t>
            </a:r>
            <a:r>
              <a:rPr sz="2400" spc="10" dirty="0">
                <a:latin typeface="Garamond"/>
                <a:cs typeface="Garamond"/>
              </a:rPr>
              <a:t>drug, </a:t>
            </a:r>
            <a:r>
              <a:rPr sz="2400" spc="-5" dirty="0">
                <a:latin typeface="Garamond"/>
                <a:cs typeface="Garamond"/>
              </a:rPr>
              <a:t>lulling </a:t>
            </a:r>
            <a:r>
              <a:rPr sz="2400" dirty="0">
                <a:latin typeface="Garamond"/>
                <a:cs typeface="Garamond"/>
              </a:rPr>
              <a:t>its </a:t>
            </a:r>
            <a:r>
              <a:rPr sz="2400" spc="-5" dirty="0">
                <a:latin typeface="Garamond"/>
                <a:cs typeface="Garamond"/>
              </a:rPr>
              <a:t>audience </a:t>
            </a:r>
            <a:r>
              <a:rPr sz="2400" dirty="0">
                <a:latin typeface="Garamond"/>
                <a:cs typeface="Garamond"/>
              </a:rPr>
              <a:t>into a  </a:t>
            </a:r>
            <a:r>
              <a:rPr sz="2400" spc="-5" dirty="0">
                <a:latin typeface="Garamond"/>
                <a:cs typeface="Garamond"/>
              </a:rPr>
              <a:t>false </a:t>
            </a:r>
            <a:r>
              <a:rPr sz="2400" dirty="0">
                <a:latin typeface="Garamond"/>
                <a:cs typeface="Garamond"/>
              </a:rPr>
              <a:t>perception of </a:t>
            </a:r>
            <a:r>
              <a:rPr sz="2400" spc="-25" dirty="0">
                <a:latin typeface="Garamond"/>
                <a:cs typeface="Garamond"/>
              </a:rPr>
              <a:t>reality, </a:t>
            </a:r>
            <a:r>
              <a:rPr sz="2400" dirty="0">
                <a:latin typeface="Garamond"/>
                <a:cs typeface="Garamond"/>
              </a:rPr>
              <a:t>deadening them to the </a:t>
            </a:r>
            <a:r>
              <a:rPr sz="2400" spc="15" dirty="0">
                <a:latin typeface="Garamond"/>
                <a:cs typeface="Garamond"/>
              </a:rPr>
              <a:t>true  </a:t>
            </a:r>
            <a:r>
              <a:rPr sz="2400" spc="-5" dirty="0">
                <a:latin typeface="Garamond"/>
                <a:cs typeface="Garamond"/>
              </a:rPr>
              <a:t>difficulties </a:t>
            </a:r>
            <a:r>
              <a:rPr sz="2400" dirty="0">
                <a:latin typeface="Garamond"/>
                <a:cs typeface="Garamond"/>
              </a:rPr>
              <a:t>of</a:t>
            </a:r>
            <a:r>
              <a:rPr sz="2400" spc="265" dirty="0">
                <a:latin typeface="Garamond"/>
                <a:cs typeface="Garamond"/>
              </a:rPr>
              <a:t> </a:t>
            </a:r>
            <a:r>
              <a:rPr sz="2400" spc="-10" dirty="0">
                <a:latin typeface="Garamond"/>
                <a:cs typeface="Garamond"/>
              </a:rPr>
              <a:t>life.</a:t>
            </a:r>
            <a:endParaRPr sz="2400">
              <a:latin typeface="Garamond"/>
              <a:cs typeface="Garamon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6860" marR="5080" indent="-259079">
              <a:lnSpc>
                <a:spcPts val="5200"/>
              </a:lnSpc>
              <a:tabLst>
                <a:tab pos="2113280" algn="l"/>
                <a:tab pos="2558415" algn="l"/>
                <a:tab pos="3188335" algn="l"/>
                <a:tab pos="4008754" algn="l"/>
                <a:tab pos="5869305" algn="l"/>
              </a:tabLst>
            </a:pPr>
            <a:r>
              <a:rPr dirty="0"/>
              <a:t>Con</a:t>
            </a:r>
            <a:r>
              <a:rPr spc="-5" dirty="0"/>
              <a:t>s</a:t>
            </a:r>
            <a:r>
              <a:rPr dirty="0"/>
              <a:t>ider	h</a:t>
            </a:r>
            <a:r>
              <a:rPr spc="-60" dirty="0"/>
              <a:t>o</a:t>
            </a:r>
            <a:r>
              <a:rPr dirty="0"/>
              <a:t>w	the	t</a:t>
            </a:r>
            <a:r>
              <a:rPr spc="-5" dirty="0"/>
              <a:t>v</a:t>
            </a:r>
            <a:r>
              <a:rPr dirty="0"/>
              <a:t>/inte</a:t>
            </a:r>
            <a:r>
              <a:rPr spc="85" dirty="0"/>
              <a:t>r</a:t>
            </a:r>
            <a:r>
              <a:rPr dirty="0"/>
              <a:t>net/</a:t>
            </a:r>
            <a:r>
              <a:rPr spc="-5" dirty="0"/>
              <a:t>v</a:t>
            </a:r>
            <a:r>
              <a:rPr dirty="0"/>
              <a:t>ideo  </a:t>
            </a:r>
            <a:r>
              <a:rPr spc="15" dirty="0"/>
              <a:t>games</a:t>
            </a:r>
            <a:r>
              <a:rPr dirty="0"/>
              <a:t> are	often </a:t>
            </a:r>
            <a:r>
              <a:rPr spc="10" dirty="0"/>
              <a:t>regarded	</a:t>
            </a:r>
            <a:r>
              <a:rPr spc="-10" dirty="0"/>
              <a:t>today…</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263" y="1447800"/>
            <a:ext cx="5341936" cy="3276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86400" y="914400"/>
            <a:ext cx="3498850" cy="4976812"/>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03855" y="213207"/>
            <a:ext cx="7141845" cy="670560"/>
          </a:xfrm>
          <a:prstGeom prst="rect">
            <a:avLst/>
          </a:prstGeom>
        </p:spPr>
        <p:txBody>
          <a:bodyPr vert="horz" wrap="square" lIns="0" tIns="0" rIns="0" bIns="0" rtlCol="0">
            <a:spAutoFit/>
          </a:bodyPr>
          <a:lstStyle/>
          <a:p>
            <a:pPr marL="12700">
              <a:lnSpc>
                <a:spcPct val="100000"/>
              </a:lnSpc>
              <a:tabLst>
                <a:tab pos="3698240" algn="l"/>
                <a:tab pos="5516245" algn="l"/>
              </a:tabLst>
            </a:pPr>
            <a:r>
              <a:rPr sz="4000" spc="-5" dirty="0"/>
              <a:t>Characteristics</a:t>
            </a:r>
            <a:r>
              <a:rPr sz="4000" spc="20" dirty="0"/>
              <a:t> </a:t>
            </a:r>
            <a:r>
              <a:rPr dirty="0"/>
              <a:t>of	</a:t>
            </a:r>
            <a:r>
              <a:rPr spc="-25" dirty="0"/>
              <a:t>Popular	</a:t>
            </a:r>
            <a:r>
              <a:rPr spc="-5" dirty="0"/>
              <a:t>Culture</a:t>
            </a:r>
            <a:endParaRPr sz="40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24</a:t>
            </a:fld>
            <a:endParaRPr dirty="0"/>
          </a:p>
        </p:txBody>
      </p:sp>
      <p:sp>
        <p:nvSpPr>
          <p:cNvPr id="4" name="object 4"/>
          <p:cNvSpPr txBox="1"/>
          <p:nvPr/>
        </p:nvSpPr>
        <p:spPr>
          <a:xfrm>
            <a:off x="307340" y="1209040"/>
            <a:ext cx="8395335" cy="4483984"/>
          </a:xfrm>
          <a:prstGeom prst="rect">
            <a:avLst/>
          </a:prstGeom>
        </p:spPr>
        <p:txBody>
          <a:bodyPr vert="horz" wrap="square" lIns="0" tIns="0" rIns="0" bIns="0" rtlCol="0">
            <a:spAutoFit/>
          </a:bodyPr>
          <a:lstStyle/>
          <a:p>
            <a:pPr marL="355600" marR="293370" indent="-342900">
              <a:lnSpc>
                <a:spcPts val="2800"/>
              </a:lnSpc>
              <a:buFont typeface="Arial"/>
              <a:buChar char="•"/>
              <a:tabLst>
                <a:tab pos="354965" algn="l"/>
                <a:tab pos="355600" algn="l"/>
              </a:tabLst>
            </a:pPr>
            <a:r>
              <a:rPr sz="2400" spc="10" dirty="0">
                <a:latin typeface="Garamond"/>
                <a:cs typeface="Garamond"/>
              </a:rPr>
              <a:t>The </a:t>
            </a:r>
            <a:r>
              <a:rPr sz="2400" b="1" spc="-5" dirty="0">
                <a:latin typeface="Garamond"/>
                <a:cs typeface="Garamond"/>
              </a:rPr>
              <a:t>audience </a:t>
            </a:r>
            <a:r>
              <a:rPr sz="2400" b="1" spc="5" dirty="0">
                <a:latin typeface="Garamond"/>
                <a:cs typeface="Garamond"/>
              </a:rPr>
              <a:t>for </a:t>
            </a:r>
            <a:r>
              <a:rPr sz="2400" b="1" spc="-5" dirty="0">
                <a:latin typeface="Garamond"/>
                <a:cs typeface="Garamond"/>
              </a:rPr>
              <a:t>pop </a:t>
            </a:r>
            <a:r>
              <a:rPr sz="2400" b="1" dirty="0">
                <a:latin typeface="Garamond"/>
                <a:cs typeface="Garamond"/>
              </a:rPr>
              <a:t>culture is usually </a:t>
            </a:r>
            <a:r>
              <a:rPr sz="2400" b="1" spc="-5" dirty="0">
                <a:latin typeface="Garamond"/>
                <a:cs typeface="Garamond"/>
              </a:rPr>
              <a:t>quite large </a:t>
            </a:r>
            <a:r>
              <a:rPr sz="2400" dirty="0">
                <a:latin typeface="Garamond"/>
                <a:cs typeface="Garamond"/>
              </a:rPr>
              <a:t>(hence the  label</a:t>
            </a:r>
            <a:r>
              <a:rPr sz="2400" spc="-55" dirty="0">
                <a:latin typeface="Garamond"/>
                <a:cs typeface="Garamond"/>
              </a:rPr>
              <a:t> </a:t>
            </a:r>
            <a:r>
              <a:rPr sz="2400" spc="-20" dirty="0">
                <a:latin typeface="Garamond"/>
                <a:cs typeface="Garamond"/>
              </a:rPr>
              <a:t>“popular.”)</a:t>
            </a:r>
            <a:endParaRPr sz="2400" dirty="0">
              <a:latin typeface="Garamond"/>
              <a:cs typeface="Garamond"/>
            </a:endParaRPr>
          </a:p>
          <a:p>
            <a:pPr marL="355600" marR="106680" indent="-342900">
              <a:lnSpc>
                <a:spcPct val="101499"/>
              </a:lnSpc>
              <a:spcBef>
                <a:spcPts val="470"/>
              </a:spcBef>
              <a:buFont typeface="Arial"/>
              <a:buChar char="•"/>
              <a:tabLst>
                <a:tab pos="354965" algn="l"/>
                <a:tab pos="355600" algn="l"/>
              </a:tabLst>
            </a:pPr>
            <a:r>
              <a:rPr sz="2400" b="1" spc="-5" dirty="0">
                <a:latin typeface="Garamond"/>
                <a:cs typeface="Garamond"/>
              </a:rPr>
              <a:t>Due </a:t>
            </a:r>
            <a:r>
              <a:rPr sz="2400" b="1" dirty="0">
                <a:latin typeface="Garamond"/>
                <a:cs typeface="Garamond"/>
              </a:rPr>
              <a:t>to </a:t>
            </a:r>
            <a:r>
              <a:rPr sz="2400" b="1" spc="-5" dirty="0">
                <a:latin typeface="Garamond"/>
                <a:cs typeface="Garamond"/>
              </a:rPr>
              <a:t>the large </a:t>
            </a:r>
            <a:r>
              <a:rPr sz="2400" b="1" spc="-10" dirty="0">
                <a:latin typeface="Garamond"/>
                <a:cs typeface="Garamond"/>
              </a:rPr>
              <a:t>number </a:t>
            </a:r>
            <a:r>
              <a:rPr sz="2400" b="1" dirty="0">
                <a:latin typeface="Garamond"/>
                <a:cs typeface="Garamond"/>
              </a:rPr>
              <a:t>of </a:t>
            </a:r>
            <a:r>
              <a:rPr sz="2400" b="1" spc="-5" dirty="0">
                <a:latin typeface="Garamond"/>
                <a:cs typeface="Garamond"/>
              </a:rPr>
              <a:t>people </a:t>
            </a:r>
            <a:r>
              <a:rPr sz="2400" b="1" dirty="0">
                <a:latin typeface="Garamond"/>
                <a:cs typeface="Garamond"/>
              </a:rPr>
              <a:t>it </a:t>
            </a:r>
            <a:r>
              <a:rPr sz="2400" b="1" spc="-5" dirty="0">
                <a:latin typeface="Garamond"/>
                <a:cs typeface="Garamond"/>
              </a:rPr>
              <a:t>aims </a:t>
            </a:r>
            <a:r>
              <a:rPr sz="2400" b="1" dirty="0">
                <a:latin typeface="Garamond"/>
                <a:cs typeface="Garamond"/>
              </a:rPr>
              <a:t>to </a:t>
            </a:r>
            <a:r>
              <a:rPr sz="2400" b="1" spc="-5" dirty="0">
                <a:latin typeface="Garamond"/>
                <a:cs typeface="Garamond"/>
              </a:rPr>
              <a:t>please, </a:t>
            </a:r>
            <a:r>
              <a:rPr sz="2400" b="1" dirty="0">
                <a:latin typeface="Garamond"/>
                <a:cs typeface="Garamond"/>
              </a:rPr>
              <a:t>it </a:t>
            </a:r>
            <a:r>
              <a:rPr sz="2400" b="1" spc="-5" dirty="0">
                <a:latin typeface="Garamond"/>
                <a:cs typeface="Garamond"/>
              </a:rPr>
              <a:t>cannot  </a:t>
            </a:r>
            <a:r>
              <a:rPr sz="2400" b="1" spc="-10" dirty="0">
                <a:latin typeface="Garamond"/>
                <a:cs typeface="Garamond"/>
              </a:rPr>
              <a:t>draw </a:t>
            </a:r>
            <a:r>
              <a:rPr sz="2400" b="1" dirty="0">
                <a:latin typeface="Garamond"/>
                <a:cs typeface="Garamond"/>
              </a:rPr>
              <a:t>on </a:t>
            </a:r>
            <a:r>
              <a:rPr sz="2400" b="1" spc="-5" dirty="0">
                <a:latin typeface="Garamond"/>
                <a:cs typeface="Garamond"/>
              </a:rPr>
              <a:t>the traditions </a:t>
            </a:r>
            <a:r>
              <a:rPr sz="2400" b="1" dirty="0" smtClean="0">
                <a:latin typeface="Garamond"/>
                <a:cs typeface="Garamond"/>
              </a:rPr>
              <a:t>of </a:t>
            </a:r>
            <a:r>
              <a:rPr sz="2400" b="1" dirty="0">
                <a:latin typeface="Garamond"/>
                <a:cs typeface="Garamond"/>
              </a:rPr>
              <a:t>a </a:t>
            </a:r>
            <a:r>
              <a:rPr sz="2400" b="1" spc="-5" dirty="0">
                <a:latin typeface="Garamond"/>
                <a:cs typeface="Garamond"/>
              </a:rPr>
              <a:t>small </a:t>
            </a:r>
            <a:r>
              <a:rPr sz="2400" b="1" spc="10" dirty="0">
                <a:latin typeface="Garamond"/>
                <a:cs typeface="Garamond"/>
              </a:rPr>
              <a:t>group </a:t>
            </a:r>
            <a:r>
              <a:rPr sz="2400" spc="-10" dirty="0">
                <a:latin typeface="Garamond"/>
                <a:cs typeface="Garamond"/>
              </a:rPr>
              <a:t>(unlike </a:t>
            </a:r>
            <a:r>
              <a:rPr sz="2400" dirty="0">
                <a:latin typeface="Garamond"/>
                <a:cs typeface="Garamond"/>
              </a:rPr>
              <a:t>folk</a:t>
            </a:r>
            <a:r>
              <a:rPr sz="2400" spc="-195" dirty="0">
                <a:latin typeface="Garamond"/>
                <a:cs typeface="Garamond"/>
              </a:rPr>
              <a:t> </a:t>
            </a:r>
            <a:r>
              <a:rPr sz="2400" spc="-10" dirty="0">
                <a:latin typeface="Garamond"/>
                <a:cs typeface="Garamond"/>
              </a:rPr>
              <a:t>culture.)</a:t>
            </a:r>
            <a:endParaRPr sz="2400" dirty="0">
              <a:latin typeface="Garamond"/>
              <a:cs typeface="Garamond"/>
            </a:endParaRPr>
          </a:p>
          <a:p>
            <a:pPr marL="355600" marR="23495" indent="-342900">
              <a:lnSpc>
                <a:spcPct val="101499"/>
              </a:lnSpc>
              <a:spcBef>
                <a:spcPts val="450"/>
              </a:spcBef>
              <a:buFont typeface="Arial"/>
              <a:buChar char="•"/>
              <a:tabLst>
                <a:tab pos="354965" algn="l"/>
                <a:tab pos="355600" algn="l"/>
              </a:tabLst>
            </a:pPr>
            <a:r>
              <a:rPr sz="2400" spc="-35" dirty="0">
                <a:latin typeface="Garamond"/>
                <a:cs typeface="Garamond"/>
              </a:rPr>
              <a:t>Pop </a:t>
            </a:r>
            <a:r>
              <a:rPr sz="2400" spc="-5" dirty="0">
                <a:latin typeface="Garamond"/>
                <a:cs typeface="Garamond"/>
              </a:rPr>
              <a:t>culture </a:t>
            </a:r>
            <a:r>
              <a:rPr sz="2400" b="1" spc="-5" dirty="0">
                <a:latin typeface="Garamond"/>
                <a:cs typeface="Garamond"/>
              </a:rPr>
              <a:t>must be </a:t>
            </a:r>
            <a:r>
              <a:rPr sz="2400" b="1" spc="-20" dirty="0">
                <a:latin typeface="Garamond"/>
                <a:cs typeface="Garamond"/>
              </a:rPr>
              <a:t>novel </a:t>
            </a:r>
            <a:r>
              <a:rPr sz="2400" b="1" spc="-5" dirty="0">
                <a:latin typeface="Garamond"/>
                <a:cs typeface="Garamond"/>
              </a:rPr>
              <a:t>enough </a:t>
            </a:r>
            <a:r>
              <a:rPr sz="2400" b="1" dirty="0">
                <a:latin typeface="Garamond"/>
                <a:cs typeface="Garamond"/>
              </a:rPr>
              <a:t>to </a:t>
            </a:r>
            <a:r>
              <a:rPr sz="2400" b="1" spc="-5" dirty="0">
                <a:latin typeface="Garamond"/>
                <a:cs typeface="Garamond"/>
              </a:rPr>
              <a:t>hook attention, but not </a:t>
            </a:r>
            <a:r>
              <a:rPr sz="2400" b="1" dirty="0">
                <a:latin typeface="Garamond"/>
                <a:cs typeface="Garamond"/>
              </a:rPr>
              <a:t>so  </a:t>
            </a:r>
            <a:r>
              <a:rPr sz="2400" b="1" spc="-20" dirty="0">
                <a:latin typeface="Garamond"/>
                <a:cs typeface="Garamond"/>
              </a:rPr>
              <a:t>novel </a:t>
            </a:r>
            <a:r>
              <a:rPr sz="2400" b="1" dirty="0">
                <a:latin typeface="Garamond"/>
                <a:cs typeface="Garamond"/>
              </a:rPr>
              <a:t>as to </a:t>
            </a:r>
            <a:r>
              <a:rPr sz="2400" b="1" spc="-15" dirty="0">
                <a:latin typeface="Garamond"/>
                <a:cs typeface="Garamond"/>
              </a:rPr>
              <a:t>make </a:t>
            </a:r>
            <a:r>
              <a:rPr sz="2400" b="1" spc="-5" dirty="0">
                <a:latin typeface="Garamond"/>
                <a:cs typeface="Garamond"/>
              </a:rPr>
              <a:t>people question their</a:t>
            </a:r>
            <a:r>
              <a:rPr sz="2400" b="1" spc="10" dirty="0">
                <a:latin typeface="Garamond"/>
                <a:cs typeface="Garamond"/>
              </a:rPr>
              <a:t> </a:t>
            </a:r>
            <a:r>
              <a:rPr sz="2400" b="1" spc="-5" dirty="0">
                <a:latin typeface="Garamond"/>
                <a:cs typeface="Garamond"/>
              </a:rPr>
              <a:t>beliefs</a:t>
            </a:r>
            <a:r>
              <a:rPr sz="2400" spc="-5" dirty="0">
                <a:latin typeface="Garamond"/>
                <a:cs typeface="Garamond"/>
              </a:rPr>
              <a:t>.</a:t>
            </a:r>
            <a:endParaRPr sz="2400" dirty="0">
              <a:latin typeface="Garamond"/>
              <a:cs typeface="Garamond"/>
            </a:endParaRPr>
          </a:p>
          <a:p>
            <a:pPr marL="749300" marR="85090" lvl="1" indent="-279400">
              <a:lnSpc>
                <a:spcPct val="98300"/>
              </a:lnSpc>
              <a:spcBef>
                <a:spcPts val="520"/>
              </a:spcBef>
              <a:buFont typeface="Arial"/>
              <a:buChar char="•"/>
              <a:tabLst>
                <a:tab pos="755015" algn="l"/>
                <a:tab pos="755650" algn="l"/>
              </a:tabLst>
            </a:pPr>
            <a:r>
              <a:rPr sz="2000" spc="-15" dirty="0" smtClean="0">
                <a:latin typeface="Garamond"/>
                <a:cs typeface="Garamond"/>
              </a:rPr>
              <a:t>Popular </a:t>
            </a:r>
            <a:r>
              <a:rPr sz="2000" dirty="0">
                <a:latin typeface="Garamond"/>
                <a:cs typeface="Garamond"/>
              </a:rPr>
              <a:t>culture </a:t>
            </a:r>
            <a:r>
              <a:rPr sz="2000" spc="-20" dirty="0">
                <a:latin typeface="Garamond"/>
                <a:cs typeface="Garamond"/>
              </a:rPr>
              <a:t>has, </a:t>
            </a:r>
            <a:r>
              <a:rPr sz="2000" dirty="0">
                <a:latin typeface="Garamond"/>
                <a:cs typeface="Garamond"/>
              </a:rPr>
              <a:t>in this </a:t>
            </a:r>
            <a:r>
              <a:rPr sz="2000" spc="-15" dirty="0">
                <a:latin typeface="Garamond"/>
                <a:cs typeface="Garamond"/>
              </a:rPr>
              <a:t>century, </a:t>
            </a:r>
            <a:r>
              <a:rPr sz="2000" dirty="0">
                <a:latin typeface="Garamond"/>
                <a:cs typeface="Garamond"/>
              </a:rPr>
              <a:t>been quite </a:t>
            </a:r>
            <a:r>
              <a:rPr sz="2000" spc="-15" dirty="0">
                <a:latin typeface="Garamond"/>
                <a:cs typeface="Garamond"/>
              </a:rPr>
              <a:t>innovative </a:t>
            </a:r>
            <a:r>
              <a:rPr sz="2000" dirty="0">
                <a:latin typeface="Garamond"/>
                <a:cs typeface="Garamond"/>
              </a:rPr>
              <a:t>in its use of media,  particularly media </a:t>
            </a:r>
            <a:r>
              <a:rPr sz="2000" spc="-10" dirty="0">
                <a:latin typeface="Garamond"/>
                <a:cs typeface="Garamond"/>
              </a:rPr>
              <a:t>which </a:t>
            </a:r>
            <a:r>
              <a:rPr sz="2000" dirty="0">
                <a:latin typeface="Garamond"/>
                <a:cs typeface="Garamond"/>
              </a:rPr>
              <a:t>can </a:t>
            </a:r>
            <a:r>
              <a:rPr sz="2000" spc="-5" dirty="0">
                <a:latin typeface="Garamond"/>
                <a:cs typeface="Garamond"/>
              </a:rPr>
              <a:t>communicate </a:t>
            </a:r>
            <a:r>
              <a:rPr sz="2000" dirty="0">
                <a:latin typeface="Garamond"/>
                <a:cs typeface="Garamond"/>
              </a:rPr>
              <a:t>to a </a:t>
            </a:r>
            <a:r>
              <a:rPr sz="2000" spc="5" dirty="0">
                <a:latin typeface="Garamond"/>
                <a:cs typeface="Garamond"/>
              </a:rPr>
              <a:t>large </a:t>
            </a:r>
            <a:r>
              <a:rPr sz="2000" spc="-5" dirty="0">
                <a:latin typeface="Garamond"/>
                <a:cs typeface="Garamond"/>
              </a:rPr>
              <a:t>number </a:t>
            </a:r>
            <a:r>
              <a:rPr sz="2000" dirty="0">
                <a:latin typeface="Garamond"/>
                <a:cs typeface="Garamond"/>
              </a:rPr>
              <a:t>of people at  once: the </a:t>
            </a:r>
            <a:r>
              <a:rPr sz="2000" spc="-15" dirty="0">
                <a:latin typeface="Garamond"/>
                <a:cs typeface="Garamond"/>
              </a:rPr>
              <a:t>radio, </a:t>
            </a:r>
            <a:r>
              <a:rPr sz="2000" dirty="0">
                <a:latin typeface="Garamond"/>
                <a:cs typeface="Garamond"/>
              </a:rPr>
              <a:t>film, </a:t>
            </a:r>
            <a:r>
              <a:rPr sz="2000" spc="-5" dirty="0">
                <a:latin typeface="Garamond"/>
                <a:cs typeface="Garamond"/>
              </a:rPr>
              <a:t>television, </a:t>
            </a:r>
            <a:r>
              <a:rPr sz="2000" dirty="0">
                <a:latin typeface="Garamond"/>
                <a:cs typeface="Garamond"/>
              </a:rPr>
              <a:t>the</a:t>
            </a:r>
            <a:r>
              <a:rPr sz="2000" spc="10" dirty="0">
                <a:latin typeface="Garamond"/>
                <a:cs typeface="Garamond"/>
              </a:rPr>
              <a:t> </a:t>
            </a:r>
            <a:r>
              <a:rPr sz="2000" dirty="0">
                <a:latin typeface="Garamond"/>
                <a:cs typeface="Garamond"/>
              </a:rPr>
              <a:t>internet.</a:t>
            </a:r>
          </a:p>
          <a:p>
            <a:pPr marL="355600" marR="17145" indent="-342900" algn="just">
              <a:lnSpc>
                <a:spcPct val="101099"/>
              </a:lnSpc>
              <a:spcBef>
                <a:spcPts val="545"/>
              </a:spcBef>
              <a:buFont typeface="Arial"/>
              <a:buChar char="•"/>
              <a:tabLst>
                <a:tab pos="355600" algn="l"/>
              </a:tabLst>
            </a:pPr>
            <a:r>
              <a:rPr sz="2400" spc="-25" dirty="0">
                <a:latin typeface="Garamond"/>
                <a:cs typeface="Garamond"/>
              </a:rPr>
              <a:t>Finally, </a:t>
            </a:r>
            <a:r>
              <a:rPr sz="2400" spc="-5" dirty="0">
                <a:latin typeface="Garamond"/>
                <a:cs typeface="Garamond"/>
              </a:rPr>
              <a:t>despite </a:t>
            </a:r>
            <a:r>
              <a:rPr sz="2400" dirty="0">
                <a:latin typeface="Garamond"/>
                <a:cs typeface="Garamond"/>
              </a:rPr>
              <a:t>the </a:t>
            </a:r>
            <a:r>
              <a:rPr sz="2400" spc="-5" dirty="0">
                <a:latin typeface="Garamond"/>
                <a:cs typeface="Garamond"/>
              </a:rPr>
              <a:t>association </a:t>
            </a:r>
            <a:r>
              <a:rPr sz="2400" dirty="0">
                <a:latin typeface="Garamond"/>
                <a:cs typeface="Garamond"/>
              </a:rPr>
              <a:t>of </a:t>
            </a:r>
            <a:r>
              <a:rPr sz="2400" spc="-5" dirty="0">
                <a:latin typeface="Garamond"/>
                <a:cs typeface="Garamond"/>
              </a:rPr>
              <a:t>popular </a:t>
            </a:r>
            <a:r>
              <a:rPr sz="2400" dirty="0">
                <a:latin typeface="Garamond"/>
                <a:cs typeface="Garamond"/>
              </a:rPr>
              <a:t>with </a:t>
            </a:r>
            <a:r>
              <a:rPr sz="2400" spc="-5" dirty="0">
                <a:latin typeface="Garamond"/>
                <a:cs typeface="Garamond"/>
              </a:rPr>
              <a:t>mass </a:t>
            </a:r>
            <a:r>
              <a:rPr sz="2400" spc="-15" dirty="0">
                <a:latin typeface="Garamond"/>
                <a:cs typeface="Garamond"/>
              </a:rPr>
              <a:t>markets, </a:t>
            </a:r>
            <a:r>
              <a:rPr sz="2400" dirty="0">
                <a:latin typeface="Garamond"/>
                <a:cs typeface="Garamond"/>
              </a:rPr>
              <a:t>many  creators of </a:t>
            </a:r>
            <a:r>
              <a:rPr sz="2400" spc="-5" dirty="0">
                <a:latin typeface="Garamond"/>
                <a:cs typeface="Garamond"/>
              </a:rPr>
              <a:t>popular culture </a:t>
            </a:r>
            <a:r>
              <a:rPr sz="2400" dirty="0">
                <a:latin typeface="Garamond"/>
                <a:cs typeface="Garamond"/>
              </a:rPr>
              <a:t>are in their </a:t>
            </a:r>
            <a:r>
              <a:rPr sz="2400" spc="-5" dirty="0">
                <a:latin typeface="Garamond"/>
                <a:cs typeface="Garamond"/>
              </a:rPr>
              <a:t>business simply because </a:t>
            </a:r>
            <a:r>
              <a:rPr sz="2400" dirty="0">
                <a:latin typeface="Garamond"/>
                <a:cs typeface="Garamond"/>
              </a:rPr>
              <a:t>they  </a:t>
            </a:r>
            <a:r>
              <a:rPr sz="2400" spc="-25" dirty="0">
                <a:latin typeface="Garamond"/>
                <a:cs typeface="Garamond"/>
              </a:rPr>
              <a:t>love </a:t>
            </a:r>
            <a:r>
              <a:rPr sz="2400" dirty="0">
                <a:latin typeface="Garamond"/>
                <a:cs typeface="Garamond"/>
              </a:rPr>
              <a:t>to create </a:t>
            </a:r>
            <a:r>
              <a:rPr sz="2400" spc="-5" dirty="0">
                <a:latin typeface="Garamond"/>
                <a:cs typeface="Garamond"/>
              </a:rPr>
              <a:t>(though </a:t>
            </a:r>
            <a:r>
              <a:rPr sz="2400" dirty="0">
                <a:latin typeface="Garamond"/>
                <a:cs typeface="Garamond"/>
              </a:rPr>
              <a:t>there a </a:t>
            </a:r>
            <a:r>
              <a:rPr sz="2400" spc="-5" dirty="0">
                <a:latin typeface="Garamond"/>
                <a:cs typeface="Garamond"/>
              </a:rPr>
              <a:t>sizeable </a:t>
            </a:r>
            <a:r>
              <a:rPr sz="2400" spc="-10" dirty="0">
                <a:latin typeface="Garamond"/>
                <a:cs typeface="Garamond"/>
              </a:rPr>
              <a:t>number </a:t>
            </a:r>
            <a:r>
              <a:rPr sz="2400" dirty="0">
                <a:latin typeface="Garamond"/>
                <a:cs typeface="Garamond"/>
              </a:rPr>
              <a:t>in it for the</a:t>
            </a:r>
            <a:r>
              <a:rPr sz="2400" spc="45" dirty="0">
                <a:latin typeface="Garamond"/>
                <a:cs typeface="Garamond"/>
              </a:rPr>
              <a:t> </a:t>
            </a:r>
            <a:r>
              <a:rPr sz="2400" spc="-30" dirty="0">
                <a:latin typeface="Garamond"/>
                <a:cs typeface="Garamond"/>
              </a:rPr>
              <a:t>money.)</a:t>
            </a:r>
            <a:endParaRPr sz="2400" dirty="0">
              <a:latin typeface="Garamond"/>
              <a:cs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72477" y="183045"/>
            <a:ext cx="6404610" cy="702310"/>
          </a:xfrm>
          <a:prstGeom prst="rect">
            <a:avLst/>
          </a:prstGeom>
        </p:spPr>
        <p:txBody>
          <a:bodyPr vert="horz" wrap="square" lIns="0" tIns="0" rIns="0" bIns="0" rtlCol="0">
            <a:spAutoFit/>
          </a:bodyPr>
          <a:lstStyle/>
          <a:p>
            <a:pPr marL="12700">
              <a:lnSpc>
                <a:spcPct val="100000"/>
              </a:lnSpc>
              <a:tabLst>
                <a:tab pos="2961005" algn="l"/>
                <a:tab pos="4779010" algn="l"/>
              </a:tabLst>
            </a:pPr>
            <a:r>
              <a:rPr dirty="0"/>
              <a:t>Examples</a:t>
            </a:r>
            <a:r>
              <a:rPr spc="-5" dirty="0"/>
              <a:t> </a:t>
            </a:r>
            <a:r>
              <a:rPr dirty="0"/>
              <a:t>of	</a:t>
            </a:r>
            <a:r>
              <a:rPr spc="-25" dirty="0"/>
              <a:t>Popular	</a:t>
            </a:r>
            <a:r>
              <a:rPr spc="-5" dirty="0"/>
              <a:t>Culture</a:t>
            </a:r>
          </a:p>
        </p:txBody>
      </p:sp>
      <p:sp>
        <p:nvSpPr>
          <p:cNvPr id="4" name="object 4"/>
          <p:cNvSpPr txBox="1"/>
          <p:nvPr/>
        </p:nvSpPr>
        <p:spPr>
          <a:xfrm>
            <a:off x="0" y="4241800"/>
            <a:ext cx="9144000" cy="261620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R="536575" algn="r">
              <a:lnSpc>
                <a:spcPct val="100000"/>
              </a:lnSpc>
              <a:spcBef>
                <a:spcPts val="805"/>
              </a:spcBef>
            </a:pPr>
            <a:r>
              <a:rPr sz="1200" dirty="0">
                <a:solidFill>
                  <a:srgbClr val="898989"/>
                </a:solidFill>
                <a:latin typeface="Times New Roman"/>
                <a:cs typeface="Times New Roman"/>
              </a:rPr>
              <a:t>21</a:t>
            </a:r>
            <a:endParaRPr sz="1200">
              <a:latin typeface="Times New Roman"/>
              <a:cs typeface="Times New Roman"/>
            </a:endParaRPr>
          </a:p>
        </p:txBody>
      </p:sp>
      <p:sp>
        <p:nvSpPr>
          <p:cNvPr id="5" name="object 5"/>
          <p:cNvSpPr/>
          <p:nvPr/>
        </p:nvSpPr>
        <p:spPr>
          <a:xfrm>
            <a:off x="304800" y="990600"/>
            <a:ext cx="1849437" cy="26606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4241800"/>
            <a:ext cx="9144000" cy="26161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09800" y="990600"/>
            <a:ext cx="2743200" cy="27432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53000" y="990600"/>
            <a:ext cx="1676400" cy="267493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948237" y="985837"/>
            <a:ext cx="1685925" cy="2684780"/>
          </a:xfrm>
          <a:custGeom>
            <a:avLst/>
            <a:gdLst/>
            <a:ahLst/>
            <a:cxnLst/>
            <a:rect l="l" t="t" r="r" b="b"/>
            <a:pathLst>
              <a:path w="1685925" h="2684779">
                <a:moveTo>
                  <a:pt x="0" y="0"/>
                </a:moveTo>
                <a:lnTo>
                  <a:pt x="1685921" y="0"/>
                </a:lnTo>
                <a:lnTo>
                  <a:pt x="1685921" y="2684460"/>
                </a:lnTo>
                <a:lnTo>
                  <a:pt x="0" y="2684460"/>
                </a:lnTo>
                <a:lnTo>
                  <a:pt x="0" y="0"/>
                </a:lnTo>
                <a:close/>
              </a:path>
            </a:pathLst>
          </a:custGeom>
          <a:ln w="9524">
            <a:solidFill>
              <a:srgbClr val="000000"/>
            </a:solidFill>
          </a:ln>
        </p:spPr>
        <p:txBody>
          <a:bodyPr wrap="square" lIns="0" tIns="0" rIns="0" bIns="0" rtlCol="0"/>
          <a:lstStyle/>
          <a:p>
            <a:endParaRPr/>
          </a:p>
        </p:txBody>
      </p:sp>
      <p:sp>
        <p:nvSpPr>
          <p:cNvPr id="10" name="object 10"/>
          <p:cNvSpPr/>
          <p:nvPr/>
        </p:nvSpPr>
        <p:spPr>
          <a:xfrm>
            <a:off x="7010400" y="990600"/>
            <a:ext cx="1803400" cy="27051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7005637" y="985837"/>
            <a:ext cx="1812925" cy="2714625"/>
          </a:xfrm>
          <a:custGeom>
            <a:avLst/>
            <a:gdLst/>
            <a:ahLst/>
            <a:cxnLst/>
            <a:rect l="l" t="t" r="r" b="b"/>
            <a:pathLst>
              <a:path w="1812925" h="2714625">
                <a:moveTo>
                  <a:pt x="0" y="0"/>
                </a:moveTo>
                <a:lnTo>
                  <a:pt x="1812921" y="0"/>
                </a:lnTo>
                <a:lnTo>
                  <a:pt x="1812921" y="2714620"/>
                </a:lnTo>
                <a:lnTo>
                  <a:pt x="0" y="2714620"/>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12952" y="1912467"/>
            <a:ext cx="7447280" cy="3322954"/>
          </a:xfrm>
          <a:prstGeom prst="rect">
            <a:avLst/>
          </a:prstGeom>
        </p:spPr>
        <p:txBody>
          <a:bodyPr vert="horz" wrap="square" lIns="0" tIns="0" rIns="0" bIns="0" rtlCol="0">
            <a:spAutoFit/>
          </a:bodyPr>
          <a:lstStyle/>
          <a:p>
            <a:pPr algn="ctr">
              <a:lnSpc>
                <a:spcPts val="6440"/>
              </a:lnSpc>
              <a:tabLst>
                <a:tab pos="1056640" algn="l"/>
              </a:tabLst>
            </a:pPr>
            <a:r>
              <a:rPr sz="5400" i="1" dirty="0">
                <a:solidFill>
                  <a:srgbClr val="0000FF"/>
                </a:solidFill>
                <a:latin typeface="Garamond"/>
                <a:cs typeface="Garamond"/>
              </a:rPr>
              <a:t>The	</a:t>
            </a:r>
            <a:r>
              <a:rPr sz="5400" i="1" spc="5" dirty="0">
                <a:solidFill>
                  <a:srgbClr val="0000FF"/>
                </a:solidFill>
                <a:latin typeface="Garamond"/>
                <a:cs typeface="Garamond"/>
              </a:rPr>
              <a:t>Problem:</a:t>
            </a:r>
            <a:endParaRPr sz="5400">
              <a:latin typeface="Garamond"/>
              <a:cs typeface="Garamond"/>
            </a:endParaRPr>
          </a:p>
          <a:p>
            <a:pPr marL="12065" marR="5080" algn="ctr">
              <a:lnSpc>
                <a:spcPts val="6500"/>
              </a:lnSpc>
              <a:spcBef>
                <a:spcPts val="160"/>
              </a:spcBef>
              <a:tabLst>
                <a:tab pos="1155065" algn="l"/>
                <a:tab pos="1251585" algn="l"/>
                <a:tab pos="2372360" algn="l"/>
                <a:tab pos="3376929" algn="l"/>
                <a:tab pos="5377180" algn="l"/>
              </a:tabLst>
            </a:pPr>
            <a:r>
              <a:rPr sz="5400" spc="25" dirty="0">
                <a:solidFill>
                  <a:srgbClr val="0000FF"/>
                </a:solidFill>
                <a:latin typeface="Garamond"/>
                <a:cs typeface="Garamond"/>
              </a:rPr>
              <a:t>The		</a:t>
            </a:r>
            <a:r>
              <a:rPr sz="5400" dirty="0">
                <a:solidFill>
                  <a:srgbClr val="0000FF"/>
                </a:solidFill>
                <a:latin typeface="Garamond"/>
                <a:cs typeface="Garamond"/>
              </a:rPr>
              <a:t>line	</a:t>
            </a:r>
            <a:r>
              <a:rPr sz="5400" spc="-15" dirty="0">
                <a:solidFill>
                  <a:srgbClr val="0000FF"/>
                </a:solidFill>
                <a:latin typeface="Garamond"/>
                <a:cs typeface="Garamond"/>
              </a:rPr>
              <a:t>between</a:t>
            </a:r>
            <a:r>
              <a:rPr sz="5400" spc="-25" dirty="0">
                <a:solidFill>
                  <a:srgbClr val="0000FF"/>
                </a:solidFill>
                <a:latin typeface="Garamond"/>
                <a:cs typeface="Garamond"/>
              </a:rPr>
              <a:t> </a:t>
            </a:r>
            <a:r>
              <a:rPr sz="5400" dirty="0">
                <a:solidFill>
                  <a:srgbClr val="0000FF"/>
                </a:solidFill>
                <a:latin typeface="Garamond"/>
                <a:cs typeface="Garamond"/>
              </a:rPr>
              <a:t>high,</a:t>
            </a:r>
            <a:r>
              <a:rPr sz="5400" spc="-30" dirty="0">
                <a:solidFill>
                  <a:srgbClr val="0000FF"/>
                </a:solidFill>
                <a:latin typeface="Garamond"/>
                <a:cs typeface="Garamond"/>
              </a:rPr>
              <a:t> </a:t>
            </a:r>
            <a:r>
              <a:rPr sz="5400" spc="-5" dirty="0">
                <a:solidFill>
                  <a:srgbClr val="0000FF"/>
                </a:solidFill>
                <a:latin typeface="Garamond"/>
                <a:cs typeface="Garamond"/>
              </a:rPr>
              <a:t>folk, </a:t>
            </a:r>
            <a:r>
              <a:rPr sz="5400" dirty="0">
                <a:solidFill>
                  <a:srgbClr val="0000FF"/>
                </a:solidFill>
                <a:latin typeface="Garamond"/>
                <a:cs typeface="Garamond"/>
              </a:rPr>
              <a:t> and	</a:t>
            </a:r>
            <a:r>
              <a:rPr sz="5400" spc="-5" dirty="0">
                <a:solidFill>
                  <a:srgbClr val="0000FF"/>
                </a:solidFill>
                <a:latin typeface="Garamond"/>
                <a:cs typeface="Garamond"/>
              </a:rPr>
              <a:t>popular	culture	</a:t>
            </a:r>
            <a:r>
              <a:rPr sz="5400" dirty="0">
                <a:solidFill>
                  <a:srgbClr val="0000FF"/>
                </a:solidFill>
                <a:latin typeface="Garamond"/>
                <a:cs typeface="Garamond"/>
              </a:rPr>
              <a:t>can</a:t>
            </a:r>
            <a:r>
              <a:rPr sz="5400" spc="-95" dirty="0">
                <a:solidFill>
                  <a:srgbClr val="0000FF"/>
                </a:solidFill>
                <a:latin typeface="Garamond"/>
                <a:cs typeface="Garamond"/>
              </a:rPr>
              <a:t> </a:t>
            </a:r>
            <a:r>
              <a:rPr sz="5400" spc="25" dirty="0">
                <a:solidFill>
                  <a:srgbClr val="0000FF"/>
                </a:solidFill>
                <a:latin typeface="Garamond"/>
                <a:cs typeface="Garamond"/>
              </a:rPr>
              <a:t>get </a:t>
            </a:r>
            <a:r>
              <a:rPr sz="5400" dirty="0">
                <a:solidFill>
                  <a:srgbClr val="0000FF"/>
                </a:solidFill>
                <a:latin typeface="Garamond"/>
                <a:cs typeface="Garamond"/>
              </a:rPr>
              <a:t> </a:t>
            </a:r>
            <a:r>
              <a:rPr sz="5400" spc="40" dirty="0">
                <a:solidFill>
                  <a:srgbClr val="0000FF"/>
                </a:solidFill>
                <a:latin typeface="Garamond"/>
                <a:cs typeface="Garamond"/>
              </a:rPr>
              <a:t>blurry…</a:t>
            </a:r>
            <a:endParaRPr sz="5400">
              <a:latin typeface="Garamond"/>
              <a:cs typeface="Garamond"/>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32914" y="388620"/>
            <a:ext cx="5683250" cy="702310"/>
          </a:xfrm>
          <a:prstGeom prst="rect">
            <a:avLst/>
          </a:prstGeom>
        </p:spPr>
        <p:txBody>
          <a:bodyPr vert="horz" wrap="square" lIns="0" tIns="0" rIns="0" bIns="0" rtlCol="0">
            <a:spAutoFit/>
          </a:bodyPr>
          <a:lstStyle/>
          <a:p>
            <a:pPr marL="12700">
              <a:lnSpc>
                <a:spcPct val="100000"/>
              </a:lnSpc>
              <a:tabLst>
                <a:tab pos="2107565" algn="l"/>
                <a:tab pos="3667760" algn="l"/>
                <a:tab pos="4488180" algn="l"/>
              </a:tabLst>
            </a:pPr>
            <a:r>
              <a:rPr dirty="0"/>
              <a:t>Con</a:t>
            </a:r>
            <a:r>
              <a:rPr spc="-5" dirty="0"/>
              <a:t>s</a:t>
            </a:r>
            <a:r>
              <a:rPr dirty="0"/>
              <a:t>ider	</a:t>
            </a:r>
            <a:r>
              <a:rPr spc="-140" dirty="0"/>
              <a:t>J</a:t>
            </a:r>
            <a:r>
              <a:rPr dirty="0"/>
              <a:t>a</a:t>
            </a:r>
            <a:r>
              <a:rPr spc="-5" dirty="0"/>
              <a:t>z</a:t>
            </a:r>
            <a:r>
              <a:rPr dirty="0"/>
              <a:t>z</a:t>
            </a:r>
            <a:r>
              <a:rPr spc="-5" dirty="0"/>
              <a:t> </a:t>
            </a:r>
            <a:r>
              <a:rPr dirty="0"/>
              <a:t>&amp;	the	</a:t>
            </a:r>
            <a:r>
              <a:rPr spc="-5" dirty="0"/>
              <a:t>B</a:t>
            </a:r>
            <a:r>
              <a:rPr dirty="0"/>
              <a:t>l</a:t>
            </a:r>
            <a:r>
              <a:rPr spc="-5" dirty="0"/>
              <a:t>u</a:t>
            </a:r>
            <a:r>
              <a:rPr dirty="0"/>
              <a:t>es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4925">
              <a:lnSpc>
                <a:spcPts val="1305"/>
              </a:lnSpc>
            </a:pPr>
            <a:fld id="{81D60167-4931-47E6-BA6A-407CBD079E47}" type="slidenum">
              <a:rPr dirty="0"/>
              <a:t>27</a:t>
            </a:fld>
            <a:endParaRPr dirty="0"/>
          </a:p>
        </p:txBody>
      </p:sp>
      <p:sp>
        <p:nvSpPr>
          <p:cNvPr id="4" name="object 4"/>
          <p:cNvSpPr txBox="1"/>
          <p:nvPr/>
        </p:nvSpPr>
        <p:spPr>
          <a:xfrm>
            <a:off x="307340" y="1666240"/>
            <a:ext cx="8169909" cy="4608195"/>
          </a:xfrm>
          <a:prstGeom prst="rect">
            <a:avLst/>
          </a:prstGeom>
        </p:spPr>
        <p:txBody>
          <a:bodyPr vert="horz" wrap="square" lIns="0" tIns="0" rIns="0" bIns="0" rtlCol="0">
            <a:spAutoFit/>
          </a:bodyPr>
          <a:lstStyle/>
          <a:p>
            <a:pPr marL="355600" marR="499745" indent="-342900">
              <a:lnSpc>
                <a:spcPts val="4300"/>
              </a:lnSpc>
              <a:buFont typeface="Arial"/>
              <a:buChar char="•"/>
              <a:tabLst>
                <a:tab pos="355600" algn="l"/>
                <a:tab pos="2800985" algn="l"/>
              </a:tabLst>
            </a:pPr>
            <a:r>
              <a:rPr sz="3600" spc="-5" dirty="0">
                <a:latin typeface="Garamond"/>
                <a:cs typeface="Garamond"/>
              </a:rPr>
              <a:t>Arose</a:t>
            </a:r>
            <a:r>
              <a:rPr sz="3600" spc="5" dirty="0">
                <a:latin typeface="Garamond"/>
                <a:cs typeface="Garamond"/>
              </a:rPr>
              <a:t> </a:t>
            </a:r>
            <a:r>
              <a:rPr sz="3600" spc="-5" dirty="0">
                <a:latin typeface="Garamond"/>
                <a:cs typeface="Garamond"/>
              </a:rPr>
              <a:t>our</a:t>
            </a:r>
            <a:r>
              <a:rPr sz="3600" spc="5" dirty="0">
                <a:latin typeface="Garamond"/>
                <a:cs typeface="Garamond"/>
              </a:rPr>
              <a:t> </a:t>
            </a:r>
            <a:r>
              <a:rPr sz="3600" dirty="0">
                <a:latin typeface="Garamond"/>
                <a:cs typeface="Garamond"/>
              </a:rPr>
              <a:t>of	the </a:t>
            </a:r>
            <a:r>
              <a:rPr sz="3600" spc="-5" dirty="0">
                <a:latin typeface="Garamond"/>
                <a:cs typeface="Garamond"/>
              </a:rPr>
              <a:t>poorest</a:t>
            </a:r>
            <a:r>
              <a:rPr sz="3600" spc="-50" dirty="0">
                <a:latin typeface="Garamond"/>
                <a:cs typeface="Garamond"/>
              </a:rPr>
              <a:t> </a:t>
            </a:r>
            <a:r>
              <a:rPr sz="3600" spc="-5" dirty="0">
                <a:latin typeface="Garamond"/>
                <a:cs typeface="Garamond"/>
              </a:rPr>
              <a:t>communities</a:t>
            </a:r>
            <a:r>
              <a:rPr sz="3600" spc="-30" dirty="0">
                <a:latin typeface="Garamond"/>
                <a:cs typeface="Garamond"/>
              </a:rPr>
              <a:t> </a:t>
            </a:r>
            <a:r>
              <a:rPr sz="3600" dirty="0">
                <a:latin typeface="Garamond"/>
                <a:cs typeface="Garamond"/>
              </a:rPr>
              <a:t>in  </a:t>
            </a:r>
            <a:r>
              <a:rPr sz="3600" spc="-5" dirty="0">
                <a:latin typeface="Garamond"/>
                <a:cs typeface="Garamond"/>
              </a:rPr>
              <a:t>America</a:t>
            </a:r>
            <a:endParaRPr sz="3600">
              <a:latin typeface="Garamond"/>
              <a:cs typeface="Garamond"/>
            </a:endParaRPr>
          </a:p>
          <a:p>
            <a:pPr marL="355600" marR="235585" indent="-342900">
              <a:lnSpc>
                <a:spcPct val="99800"/>
              </a:lnSpc>
              <a:spcBef>
                <a:spcPts val="710"/>
              </a:spcBef>
              <a:buFont typeface="Arial"/>
              <a:buChar char="•"/>
              <a:tabLst>
                <a:tab pos="355600" algn="l"/>
              </a:tabLst>
            </a:pPr>
            <a:r>
              <a:rPr sz="3600" spc="-5" dirty="0">
                <a:latin typeface="Garamond"/>
                <a:cs typeface="Garamond"/>
              </a:rPr>
              <a:t>Became </a:t>
            </a:r>
            <a:r>
              <a:rPr sz="3600" dirty="0">
                <a:latin typeface="Garamond"/>
                <a:cs typeface="Garamond"/>
              </a:rPr>
              <a:t>a </a:t>
            </a:r>
            <a:r>
              <a:rPr sz="3600" spc="10" dirty="0">
                <a:latin typeface="Garamond"/>
                <a:cs typeface="Garamond"/>
              </a:rPr>
              <a:t>huge </a:t>
            </a:r>
            <a:r>
              <a:rPr sz="3600" dirty="0">
                <a:latin typeface="Garamond"/>
                <a:cs typeface="Garamond"/>
              </a:rPr>
              <a:t>commercial </a:t>
            </a:r>
            <a:r>
              <a:rPr sz="3600" spc="-5" dirty="0">
                <a:latin typeface="Garamond"/>
                <a:cs typeface="Garamond"/>
              </a:rPr>
              <a:t>seller </a:t>
            </a:r>
            <a:r>
              <a:rPr sz="3600" dirty="0">
                <a:latin typeface="Garamond"/>
                <a:cs typeface="Garamond"/>
              </a:rPr>
              <a:t>in the  </a:t>
            </a:r>
            <a:r>
              <a:rPr sz="3600" spc="-5" dirty="0">
                <a:latin typeface="Garamond"/>
                <a:cs typeface="Garamond"/>
              </a:rPr>
              <a:t>mid-1900s </a:t>
            </a:r>
            <a:r>
              <a:rPr sz="3600" dirty="0">
                <a:latin typeface="Garamond"/>
                <a:cs typeface="Garamond"/>
              </a:rPr>
              <a:t>and </a:t>
            </a:r>
            <a:r>
              <a:rPr sz="3600" spc="5" dirty="0">
                <a:latin typeface="Garamond"/>
                <a:cs typeface="Garamond"/>
              </a:rPr>
              <a:t>artists </a:t>
            </a:r>
            <a:r>
              <a:rPr sz="3600" dirty="0">
                <a:latin typeface="Garamond"/>
                <a:cs typeface="Garamond"/>
              </a:rPr>
              <a:t>became </a:t>
            </a:r>
            <a:r>
              <a:rPr sz="3600" spc="-5" dirty="0">
                <a:latin typeface="Garamond"/>
                <a:cs typeface="Garamond"/>
              </a:rPr>
              <a:t>household  </a:t>
            </a:r>
            <a:r>
              <a:rPr sz="3600" dirty="0">
                <a:latin typeface="Garamond"/>
                <a:cs typeface="Garamond"/>
              </a:rPr>
              <a:t>names </a:t>
            </a:r>
            <a:r>
              <a:rPr sz="3600" spc="-5" dirty="0">
                <a:latin typeface="Garamond"/>
                <a:cs typeface="Garamond"/>
              </a:rPr>
              <a:t>(Dizzy </a:t>
            </a:r>
            <a:r>
              <a:rPr sz="3600" spc="-10" dirty="0">
                <a:latin typeface="Garamond"/>
                <a:cs typeface="Garamond"/>
              </a:rPr>
              <a:t>Gillespie, </a:t>
            </a:r>
            <a:r>
              <a:rPr sz="3600" dirty="0">
                <a:latin typeface="Garamond"/>
                <a:cs typeface="Garamond"/>
              </a:rPr>
              <a:t>Miles </a:t>
            </a:r>
            <a:r>
              <a:rPr sz="3600" spc="-30" dirty="0">
                <a:latin typeface="Garamond"/>
                <a:cs typeface="Garamond"/>
              </a:rPr>
              <a:t>Davis, John  </a:t>
            </a:r>
            <a:r>
              <a:rPr sz="3600" spc="-10" dirty="0">
                <a:latin typeface="Garamond"/>
                <a:cs typeface="Garamond"/>
              </a:rPr>
              <a:t>Coltrane, </a:t>
            </a:r>
            <a:r>
              <a:rPr sz="3600" spc="-5" dirty="0">
                <a:latin typeface="Garamond"/>
                <a:cs typeface="Garamond"/>
              </a:rPr>
              <a:t>Billie </a:t>
            </a:r>
            <a:r>
              <a:rPr sz="3600" spc="-45" dirty="0">
                <a:latin typeface="Garamond"/>
                <a:cs typeface="Garamond"/>
              </a:rPr>
              <a:t>Holiday, </a:t>
            </a:r>
            <a:r>
              <a:rPr sz="3600" spc="-5" dirty="0">
                <a:latin typeface="Garamond"/>
                <a:cs typeface="Garamond"/>
              </a:rPr>
              <a:t>Count </a:t>
            </a:r>
            <a:r>
              <a:rPr sz="3600" spc="-10" dirty="0">
                <a:latin typeface="Garamond"/>
                <a:cs typeface="Garamond"/>
              </a:rPr>
              <a:t>Bassie,</a:t>
            </a:r>
            <a:r>
              <a:rPr sz="3600" spc="55" dirty="0">
                <a:latin typeface="Garamond"/>
                <a:cs typeface="Garamond"/>
              </a:rPr>
              <a:t> </a:t>
            </a:r>
            <a:r>
              <a:rPr sz="3600" spc="-20" dirty="0">
                <a:latin typeface="Garamond"/>
                <a:cs typeface="Garamond"/>
              </a:rPr>
              <a:t>etc.)</a:t>
            </a:r>
            <a:endParaRPr sz="3600">
              <a:latin typeface="Garamond"/>
              <a:cs typeface="Garamond"/>
            </a:endParaRPr>
          </a:p>
          <a:p>
            <a:pPr marL="355600" marR="5080" indent="-342900">
              <a:lnSpc>
                <a:spcPct val="100400"/>
              </a:lnSpc>
              <a:spcBef>
                <a:spcPts val="825"/>
              </a:spcBef>
              <a:buFont typeface="Arial"/>
              <a:buChar char="•"/>
              <a:tabLst>
                <a:tab pos="355600" algn="l"/>
                <a:tab pos="4994275" algn="l"/>
              </a:tabLst>
            </a:pPr>
            <a:r>
              <a:rPr sz="3600" spc="-105" dirty="0">
                <a:latin typeface="Garamond"/>
                <a:cs typeface="Garamond"/>
              </a:rPr>
              <a:t>Today, </a:t>
            </a:r>
            <a:r>
              <a:rPr sz="3600" dirty="0">
                <a:latin typeface="Garamond"/>
                <a:cs typeface="Garamond"/>
              </a:rPr>
              <a:t>an</a:t>
            </a:r>
            <a:r>
              <a:rPr sz="3600" spc="100" dirty="0">
                <a:latin typeface="Garamond"/>
                <a:cs typeface="Garamond"/>
              </a:rPr>
              <a:t> </a:t>
            </a:r>
            <a:r>
              <a:rPr sz="3600" dirty="0">
                <a:latin typeface="Garamond"/>
                <a:cs typeface="Garamond"/>
              </a:rPr>
              <a:t>appreciation of	</a:t>
            </a:r>
            <a:r>
              <a:rPr sz="3600" spc="-5" dirty="0">
                <a:latin typeface="Garamond"/>
                <a:cs typeface="Garamond"/>
              </a:rPr>
              <a:t>jazz </a:t>
            </a:r>
            <a:r>
              <a:rPr sz="3600" dirty="0">
                <a:latin typeface="Garamond"/>
                <a:cs typeface="Garamond"/>
              </a:rPr>
              <a:t>and </a:t>
            </a:r>
            <a:r>
              <a:rPr sz="3600" spc="-5" dirty="0">
                <a:latin typeface="Garamond"/>
                <a:cs typeface="Garamond"/>
              </a:rPr>
              <a:t>blues</a:t>
            </a:r>
            <a:r>
              <a:rPr sz="3600" spc="-55" dirty="0">
                <a:latin typeface="Garamond"/>
                <a:cs typeface="Garamond"/>
              </a:rPr>
              <a:t> </a:t>
            </a:r>
            <a:r>
              <a:rPr sz="3600" dirty="0">
                <a:latin typeface="Garamond"/>
                <a:cs typeface="Garamond"/>
              </a:rPr>
              <a:t>is</a:t>
            </a:r>
            <a:r>
              <a:rPr sz="3600" spc="-25" dirty="0">
                <a:latin typeface="Garamond"/>
                <a:cs typeface="Garamond"/>
              </a:rPr>
              <a:t> </a:t>
            </a:r>
            <a:r>
              <a:rPr sz="3600" dirty="0">
                <a:latin typeface="Garamond"/>
                <a:cs typeface="Garamond"/>
              </a:rPr>
              <a:t>a  </a:t>
            </a:r>
            <a:r>
              <a:rPr sz="3600" spc="-5" dirty="0">
                <a:latin typeface="Garamond"/>
                <a:cs typeface="Garamond"/>
              </a:rPr>
              <a:t>status</a:t>
            </a:r>
            <a:r>
              <a:rPr sz="3600" spc="-60" dirty="0">
                <a:latin typeface="Garamond"/>
                <a:cs typeface="Garamond"/>
              </a:rPr>
              <a:t> </a:t>
            </a:r>
            <a:r>
              <a:rPr sz="3600" spc="-5" dirty="0">
                <a:latin typeface="Garamond"/>
                <a:cs typeface="Garamond"/>
              </a:rPr>
              <a:t>symbol</a:t>
            </a:r>
            <a:endParaRPr sz="3600">
              <a:latin typeface="Garamond"/>
              <a:cs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16952" y="98907"/>
            <a:ext cx="6915784" cy="670560"/>
          </a:xfrm>
          <a:prstGeom prst="rect">
            <a:avLst/>
          </a:prstGeom>
        </p:spPr>
        <p:txBody>
          <a:bodyPr vert="horz" wrap="square" lIns="0" tIns="0" rIns="0" bIns="0" rtlCol="0">
            <a:spAutoFit/>
          </a:bodyPr>
          <a:lstStyle/>
          <a:p>
            <a:pPr marL="12700">
              <a:lnSpc>
                <a:spcPct val="100000"/>
              </a:lnSpc>
              <a:tabLst>
                <a:tab pos="1967864" algn="l"/>
                <a:tab pos="5337810" algn="l"/>
              </a:tabLst>
            </a:pPr>
            <a:r>
              <a:rPr spc="-5" dirty="0"/>
              <a:t>A</a:t>
            </a:r>
            <a:r>
              <a:rPr dirty="0"/>
              <a:t>nother	example:</a:t>
            </a:r>
            <a:r>
              <a:rPr spc="-5" dirty="0"/>
              <a:t> A</a:t>
            </a:r>
            <a:r>
              <a:rPr dirty="0"/>
              <a:t>ndy	</a:t>
            </a:r>
            <a:r>
              <a:rPr spc="-335" dirty="0"/>
              <a:t>W</a:t>
            </a:r>
            <a:r>
              <a:rPr dirty="0"/>
              <a:t>arhol</a:t>
            </a:r>
          </a:p>
        </p:txBody>
      </p:sp>
      <p:sp>
        <p:nvSpPr>
          <p:cNvPr id="4" name="object 4"/>
          <p:cNvSpPr txBox="1"/>
          <p:nvPr/>
        </p:nvSpPr>
        <p:spPr>
          <a:xfrm>
            <a:off x="231140" y="1037600"/>
            <a:ext cx="6062980" cy="5708650"/>
          </a:xfrm>
          <a:prstGeom prst="rect">
            <a:avLst/>
          </a:prstGeom>
        </p:spPr>
        <p:txBody>
          <a:bodyPr vert="horz" wrap="square" lIns="0" tIns="0" rIns="0" bIns="0" rtlCol="0">
            <a:spAutoFit/>
          </a:bodyPr>
          <a:lstStyle/>
          <a:p>
            <a:pPr marL="355600" marR="623570" indent="-342900" algn="just">
              <a:lnSpc>
                <a:spcPct val="99700"/>
              </a:lnSpc>
              <a:buFont typeface="Arial"/>
              <a:buChar char="•"/>
              <a:tabLst>
                <a:tab pos="355600" algn="l"/>
              </a:tabLst>
            </a:pPr>
            <a:r>
              <a:rPr sz="2800" dirty="0">
                <a:latin typeface="Garamond"/>
                <a:cs typeface="Garamond"/>
              </a:rPr>
              <a:t>Originator of “pop </a:t>
            </a:r>
            <a:r>
              <a:rPr sz="2800" spc="10" dirty="0">
                <a:latin typeface="Garamond"/>
                <a:cs typeface="Garamond"/>
              </a:rPr>
              <a:t>art” </a:t>
            </a:r>
            <a:r>
              <a:rPr sz="2800" dirty="0">
                <a:latin typeface="Garamond"/>
                <a:cs typeface="Garamond"/>
              </a:rPr>
              <a:t>– he directly  challenged the notion of high </a:t>
            </a:r>
            <a:r>
              <a:rPr sz="2800" spc="15" dirty="0">
                <a:latin typeface="Garamond"/>
                <a:cs typeface="Garamond"/>
              </a:rPr>
              <a:t>art </a:t>
            </a:r>
            <a:r>
              <a:rPr sz="2800" spc="-20" dirty="0">
                <a:latin typeface="Garamond"/>
                <a:cs typeface="Garamond"/>
              </a:rPr>
              <a:t>by  </a:t>
            </a:r>
            <a:r>
              <a:rPr sz="2800" spc="-10" dirty="0">
                <a:latin typeface="Garamond"/>
                <a:cs typeface="Garamond"/>
              </a:rPr>
              <a:t>choosing mundane </a:t>
            </a:r>
            <a:r>
              <a:rPr sz="2800" dirty="0">
                <a:latin typeface="Garamond"/>
                <a:cs typeface="Garamond"/>
              </a:rPr>
              <a:t>topics for his</a:t>
            </a:r>
            <a:r>
              <a:rPr sz="2800" spc="-15" dirty="0">
                <a:latin typeface="Garamond"/>
                <a:cs typeface="Garamond"/>
              </a:rPr>
              <a:t> </a:t>
            </a:r>
            <a:r>
              <a:rPr sz="2800" spc="10" dirty="0">
                <a:latin typeface="Garamond"/>
                <a:cs typeface="Garamond"/>
              </a:rPr>
              <a:t>art.</a:t>
            </a:r>
            <a:endParaRPr sz="2800">
              <a:latin typeface="Garamond"/>
              <a:cs typeface="Garamond"/>
            </a:endParaRPr>
          </a:p>
          <a:p>
            <a:pPr marL="355600" marR="249554" indent="-342900">
              <a:lnSpc>
                <a:spcPct val="100099"/>
              </a:lnSpc>
              <a:spcBef>
                <a:spcPts val="605"/>
              </a:spcBef>
              <a:buFont typeface="Arial"/>
              <a:buChar char="•"/>
              <a:tabLst>
                <a:tab pos="354965" algn="l"/>
                <a:tab pos="355600" algn="l"/>
              </a:tabLst>
            </a:pPr>
            <a:r>
              <a:rPr sz="2800" spc="-15" dirty="0">
                <a:latin typeface="Garamond"/>
                <a:cs typeface="Garamond"/>
              </a:rPr>
              <a:t>Painting </a:t>
            </a:r>
            <a:r>
              <a:rPr sz="2800" dirty="0">
                <a:latin typeface="Garamond"/>
                <a:cs typeface="Garamond"/>
              </a:rPr>
              <a:t>a </a:t>
            </a:r>
            <a:r>
              <a:rPr sz="2800" spc="-25" dirty="0">
                <a:latin typeface="Garamond"/>
                <a:cs typeface="Garamond"/>
              </a:rPr>
              <a:t>Campbell’s </a:t>
            </a:r>
            <a:r>
              <a:rPr sz="2800" spc="-5" dirty="0">
                <a:latin typeface="Garamond"/>
                <a:cs typeface="Garamond"/>
              </a:rPr>
              <a:t>soup </a:t>
            </a:r>
            <a:r>
              <a:rPr sz="2800" dirty="0">
                <a:latin typeface="Garamond"/>
                <a:cs typeface="Garamond"/>
              </a:rPr>
              <a:t>can in an  </a:t>
            </a:r>
            <a:r>
              <a:rPr sz="2800" spc="-20" dirty="0">
                <a:latin typeface="Garamond"/>
                <a:cs typeface="Garamond"/>
              </a:rPr>
              <a:t>innovative </a:t>
            </a:r>
            <a:r>
              <a:rPr sz="2800" spc="-80" dirty="0">
                <a:latin typeface="Garamond"/>
                <a:cs typeface="Garamond"/>
              </a:rPr>
              <a:t>way, </a:t>
            </a:r>
            <a:r>
              <a:rPr sz="2800" dirty="0">
                <a:latin typeface="Garamond"/>
                <a:cs typeface="Garamond"/>
              </a:rPr>
              <a:t>his </a:t>
            </a:r>
            <a:r>
              <a:rPr sz="2800" spc="15" dirty="0">
                <a:latin typeface="Garamond"/>
                <a:cs typeface="Garamond"/>
              </a:rPr>
              <a:t>goal </a:t>
            </a:r>
            <a:r>
              <a:rPr sz="2800" spc="-15" dirty="0">
                <a:latin typeface="Garamond"/>
                <a:cs typeface="Garamond"/>
              </a:rPr>
              <a:t>was </a:t>
            </a:r>
            <a:r>
              <a:rPr sz="2800" dirty="0">
                <a:latin typeface="Garamond"/>
                <a:cs typeface="Garamond"/>
              </a:rPr>
              <a:t>to </a:t>
            </a:r>
            <a:r>
              <a:rPr sz="2800" spc="-5" dirty="0">
                <a:latin typeface="Garamond"/>
                <a:cs typeface="Garamond"/>
              </a:rPr>
              <a:t>question  </a:t>
            </a:r>
            <a:r>
              <a:rPr sz="2800" dirty="0">
                <a:latin typeface="Garamond"/>
                <a:cs typeface="Garamond"/>
              </a:rPr>
              <a:t>what </a:t>
            </a:r>
            <a:r>
              <a:rPr sz="2800" spc="10" dirty="0">
                <a:latin typeface="Garamond"/>
                <a:cs typeface="Garamond"/>
              </a:rPr>
              <a:t>gets </a:t>
            </a:r>
            <a:r>
              <a:rPr sz="2800" spc="-5" dirty="0">
                <a:latin typeface="Garamond"/>
                <a:cs typeface="Garamond"/>
              </a:rPr>
              <a:t>classified </a:t>
            </a:r>
            <a:r>
              <a:rPr sz="2800" dirty="0">
                <a:latin typeface="Garamond"/>
                <a:cs typeface="Garamond"/>
              </a:rPr>
              <a:t>as</a:t>
            </a:r>
            <a:r>
              <a:rPr sz="2800" spc="-60" dirty="0">
                <a:latin typeface="Garamond"/>
                <a:cs typeface="Garamond"/>
              </a:rPr>
              <a:t> </a:t>
            </a:r>
            <a:r>
              <a:rPr sz="2800" spc="10" dirty="0">
                <a:latin typeface="Garamond"/>
                <a:cs typeface="Garamond"/>
              </a:rPr>
              <a:t>art.</a:t>
            </a:r>
            <a:endParaRPr sz="2800">
              <a:latin typeface="Garamond"/>
              <a:cs typeface="Garamond"/>
            </a:endParaRPr>
          </a:p>
          <a:p>
            <a:pPr marL="749300" marR="224790" indent="-279400">
              <a:lnSpc>
                <a:spcPct val="100299"/>
              </a:lnSpc>
              <a:spcBef>
                <a:spcPts val="509"/>
              </a:spcBef>
              <a:tabLst>
                <a:tab pos="755015" algn="l"/>
              </a:tabLst>
            </a:pPr>
            <a:r>
              <a:rPr sz="2000" dirty="0">
                <a:latin typeface="Arial"/>
                <a:cs typeface="Arial"/>
              </a:rPr>
              <a:t>–		</a:t>
            </a:r>
            <a:r>
              <a:rPr sz="2000" dirty="0">
                <a:latin typeface="Garamond"/>
                <a:cs typeface="Garamond"/>
              </a:rPr>
              <a:t>His soup can </a:t>
            </a:r>
            <a:r>
              <a:rPr sz="2000" spc="-5" dirty="0">
                <a:latin typeface="Garamond"/>
                <a:cs typeface="Garamond"/>
              </a:rPr>
              <a:t>images, </a:t>
            </a:r>
            <a:r>
              <a:rPr sz="2000" dirty="0">
                <a:latin typeface="Garamond"/>
                <a:cs typeface="Garamond"/>
              </a:rPr>
              <a:t>among </a:t>
            </a:r>
            <a:r>
              <a:rPr sz="2000" spc="-10" dirty="0">
                <a:latin typeface="Garamond"/>
                <a:cs typeface="Garamond"/>
              </a:rPr>
              <a:t>others,</a:t>
            </a:r>
            <a:r>
              <a:rPr sz="2000" spc="-70" dirty="0">
                <a:latin typeface="Garamond"/>
                <a:cs typeface="Garamond"/>
              </a:rPr>
              <a:t> </a:t>
            </a:r>
            <a:r>
              <a:rPr sz="2000" spc="-10" dirty="0">
                <a:latin typeface="Garamond"/>
                <a:cs typeface="Garamond"/>
              </a:rPr>
              <a:t>were</a:t>
            </a:r>
            <a:r>
              <a:rPr sz="2000" spc="-15" dirty="0">
                <a:latin typeface="Garamond"/>
                <a:cs typeface="Garamond"/>
              </a:rPr>
              <a:t> </a:t>
            </a:r>
            <a:r>
              <a:rPr sz="2000" dirty="0">
                <a:latin typeface="Garamond"/>
                <a:cs typeface="Garamond"/>
              </a:rPr>
              <a:t>mass  produced on a printing </a:t>
            </a:r>
            <a:r>
              <a:rPr sz="2000" spc="-15" dirty="0">
                <a:latin typeface="Garamond"/>
                <a:cs typeface="Garamond"/>
              </a:rPr>
              <a:t>press, </a:t>
            </a:r>
            <a:r>
              <a:rPr sz="2000" dirty="0">
                <a:latin typeface="Garamond"/>
                <a:cs typeface="Garamond"/>
              </a:rPr>
              <a:t>oftentimes </a:t>
            </a:r>
            <a:r>
              <a:rPr sz="2000" spc="-15" dirty="0">
                <a:latin typeface="Garamond"/>
                <a:cs typeface="Garamond"/>
              </a:rPr>
              <a:t>by </a:t>
            </a:r>
            <a:r>
              <a:rPr sz="2000" dirty="0">
                <a:latin typeface="Garamond"/>
                <a:cs typeface="Garamond"/>
              </a:rPr>
              <a:t>people  other than him, they </a:t>
            </a:r>
            <a:r>
              <a:rPr sz="2000" spc="-10" dirty="0">
                <a:latin typeface="Garamond"/>
                <a:cs typeface="Garamond"/>
              </a:rPr>
              <a:t>were </a:t>
            </a:r>
            <a:r>
              <a:rPr sz="2000" dirty="0">
                <a:latin typeface="Garamond"/>
                <a:cs typeface="Garamond"/>
              </a:rPr>
              <a:t>mass </a:t>
            </a:r>
            <a:r>
              <a:rPr sz="2000" spc="-5" dirty="0">
                <a:latin typeface="Garamond"/>
                <a:cs typeface="Garamond"/>
              </a:rPr>
              <a:t>marketed, </a:t>
            </a:r>
            <a:r>
              <a:rPr sz="2000" dirty="0">
                <a:latin typeface="Garamond"/>
                <a:cs typeface="Garamond"/>
              </a:rPr>
              <a:t>and</a:t>
            </a:r>
            <a:r>
              <a:rPr sz="2000" spc="-60" dirty="0">
                <a:latin typeface="Garamond"/>
                <a:cs typeface="Garamond"/>
              </a:rPr>
              <a:t> </a:t>
            </a:r>
            <a:r>
              <a:rPr sz="2000" dirty="0">
                <a:latin typeface="Garamond"/>
                <a:cs typeface="Garamond"/>
              </a:rPr>
              <a:t>mass  consumed are pop</a:t>
            </a:r>
            <a:r>
              <a:rPr sz="2000" spc="-100" dirty="0">
                <a:latin typeface="Garamond"/>
                <a:cs typeface="Garamond"/>
              </a:rPr>
              <a:t> </a:t>
            </a:r>
            <a:r>
              <a:rPr sz="2000" spc="-5" dirty="0">
                <a:latin typeface="Garamond"/>
                <a:cs typeface="Garamond"/>
              </a:rPr>
              <a:t>culture.</a:t>
            </a:r>
            <a:endParaRPr sz="2000">
              <a:latin typeface="Garamond"/>
              <a:cs typeface="Garamond"/>
            </a:endParaRPr>
          </a:p>
          <a:p>
            <a:pPr marL="355600" marR="5080" indent="-342900">
              <a:lnSpc>
                <a:spcPct val="99500"/>
              </a:lnSpc>
              <a:spcBef>
                <a:spcPts val="685"/>
              </a:spcBef>
              <a:buFont typeface="Arial"/>
              <a:buChar char="•"/>
              <a:tabLst>
                <a:tab pos="354965" algn="l"/>
                <a:tab pos="355600" algn="l"/>
              </a:tabLst>
            </a:pPr>
            <a:r>
              <a:rPr sz="2800" spc="-85" dirty="0">
                <a:latin typeface="Garamond"/>
                <a:cs typeface="Garamond"/>
              </a:rPr>
              <a:t>Today, </a:t>
            </a:r>
            <a:r>
              <a:rPr sz="2800" dirty="0">
                <a:latin typeface="Garamond"/>
                <a:cs typeface="Garamond"/>
              </a:rPr>
              <a:t>his prints are </a:t>
            </a:r>
            <a:r>
              <a:rPr sz="2800" spc="-5" dirty="0">
                <a:latin typeface="Garamond"/>
                <a:cs typeface="Garamond"/>
              </a:rPr>
              <a:t>considered </a:t>
            </a:r>
            <a:r>
              <a:rPr sz="2800" dirty="0">
                <a:latin typeface="Garamond"/>
                <a:cs typeface="Garamond"/>
              </a:rPr>
              <a:t>high </a:t>
            </a:r>
            <a:r>
              <a:rPr sz="2800" spc="15" dirty="0">
                <a:latin typeface="Garamond"/>
                <a:cs typeface="Garamond"/>
              </a:rPr>
              <a:t>art  </a:t>
            </a:r>
            <a:r>
              <a:rPr sz="2800" dirty="0">
                <a:latin typeface="Garamond"/>
                <a:cs typeface="Garamond"/>
              </a:rPr>
              <a:t>when </a:t>
            </a:r>
            <a:r>
              <a:rPr sz="2800" spc="-10" dirty="0">
                <a:latin typeface="Garamond"/>
                <a:cs typeface="Garamond"/>
              </a:rPr>
              <a:t>viewed </a:t>
            </a:r>
            <a:r>
              <a:rPr sz="2800" dirty="0">
                <a:latin typeface="Garamond"/>
                <a:cs typeface="Garamond"/>
              </a:rPr>
              <a:t>in </a:t>
            </a:r>
            <a:r>
              <a:rPr sz="2800" spc="-25" dirty="0">
                <a:latin typeface="Garamond"/>
                <a:cs typeface="Garamond"/>
              </a:rPr>
              <a:t>museums. </a:t>
            </a:r>
            <a:r>
              <a:rPr sz="2800" spc="5" dirty="0">
                <a:latin typeface="Garamond"/>
                <a:cs typeface="Garamond"/>
              </a:rPr>
              <a:t>What </a:t>
            </a:r>
            <a:r>
              <a:rPr sz="2800" spc="-5" dirty="0">
                <a:latin typeface="Garamond"/>
                <a:cs typeface="Garamond"/>
              </a:rPr>
              <a:t>about  </a:t>
            </a:r>
            <a:r>
              <a:rPr sz="2800" dirty="0">
                <a:latin typeface="Garamond"/>
                <a:cs typeface="Garamond"/>
              </a:rPr>
              <a:t>when </a:t>
            </a:r>
            <a:r>
              <a:rPr sz="2800" spc="-5" dirty="0">
                <a:latin typeface="Garamond"/>
                <a:cs typeface="Garamond"/>
              </a:rPr>
              <a:t>these </a:t>
            </a:r>
            <a:r>
              <a:rPr sz="2800" spc="5" dirty="0">
                <a:latin typeface="Garamond"/>
                <a:cs typeface="Garamond"/>
              </a:rPr>
              <a:t>images </a:t>
            </a:r>
            <a:r>
              <a:rPr sz="2800" dirty="0">
                <a:latin typeface="Garamond"/>
                <a:cs typeface="Garamond"/>
              </a:rPr>
              <a:t>are </a:t>
            </a:r>
            <a:r>
              <a:rPr sz="2800" spc="-5" dirty="0">
                <a:latin typeface="Garamond"/>
                <a:cs typeface="Garamond"/>
              </a:rPr>
              <a:t>mass produced </a:t>
            </a:r>
            <a:r>
              <a:rPr sz="2800" dirty="0">
                <a:latin typeface="Garamond"/>
                <a:cs typeface="Garamond"/>
              </a:rPr>
              <a:t>on  </a:t>
            </a:r>
            <a:r>
              <a:rPr sz="2800" spc="-5" dirty="0">
                <a:latin typeface="Garamond"/>
                <a:cs typeface="Garamond"/>
              </a:rPr>
              <a:t>post </a:t>
            </a:r>
            <a:r>
              <a:rPr sz="2800" spc="-15" dirty="0">
                <a:latin typeface="Garamond"/>
                <a:cs typeface="Garamond"/>
              </a:rPr>
              <a:t>cards, </a:t>
            </a:r>
            <a:r>
              <a:rPr sz="2800" spc="-5" dirty="0">
                <a:latin typeface="Garamond"/>
                <a:cs typeface="Garamond"/>
              </a:rPr>
              <a:t>t-shirts,</a:t>
            </a:r>
            <a:r>
              <a:rPr sz="2800" spc="-70" dirty="0">
                <a:latin typeface="Garamond"/>
                <a:cs typeface="Garamond"/>
              </a:rPr>
              <a:t> </a:t>
            </a:r>
            <a:r>
              <a:rPr sz="2800" spc="-15" dirty="0">
                <a:latin typeface="Garamond"/>
                <a:cs typeface="Garamond"/>
              </a:rPr>
              <a:t>etc.?</a:t>
            </a:r>
            <a:endParaRPr sz="2800">
              <a:latin typeface="Garamond"/>
              <a:cs typeface="Garamond"/>
            </a:endParaRPr>
          </a:p>
        </p:txBody>
      </p:sp>
      <p:sp>
        <p:nvSpPr>
          <p:cNvPr id="5" name="object 5"/>
          <p:cNvSpPr txBox="1"/>
          <p:nvPr/>
        </p:nvSpPr>
        <p:spPr>
          <a:xfrm>
            <a:off x="6705600" y="3652837"/>
            <a:ext cx="2103755" cy="318135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100">
              <a:latin typeface="Times New Roman"/>
              <a:cs typeface="Times New Roman"/>
            </a:endParaRPr>
          </a:p>
          <a:p>
            <a:pPr marR="200660" algn="r">
              <a:lnSpc>
                <a:spcPct val="100000"/>
              </a:lnSpc>
            </a:pPr>
            <a:r>
              <a:rPr sz="1200" dirty="0">
                <a:solidFill>
                  <a:srgbClr val="898989"/>
                </a:solidFill>
                <a:latin typeface="Garamond"/>
                <a:cs typeface="Garamond"/>
              </a:rPr>
              <a:t>24</a:t>
            </a:r>
            <a:endParaRPr sz="1200">
              <a:latin typeface="Garamond"/>
              <a:cs typeface="Garamond"/>
            </a:endParaRPr>
          </a:p>
        </p:txBody>
      </p:sp>
      <p:sp>
        <p:nvSpPr>
          <p:cNvPr id="6" name="object 6"/>
          <p:cNvSpPr/>
          <p:nvPr/>
        </p:nvSpPr>
        <p:spPr>
          <a:xfrm>
            <a:off x="6591300" y="1219200"/>
            <a:ext cx="2286000" cy="2286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705600" y="3652837"/>
            <a:ext cx="2103437" cy="31813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1140" y="4635500"/>
            <a:ext cx="8594090" cy="1421130"/>
          </a:xfrm>
          <a:prstGeom prst="rect">
            <a:avLst/>
          </a:prstGeom>
        </p:spPr>
        <p:txBody>
          <a:bodyPr vert="horz" wrap="square" lIns="0" tIns="0" rIns="0" bIns="0" rtlCol="0">
            <a:spAutoFit/>
          </a:bodyPr>
          <a:lstStyle/>
          <a:p>
            <a:pPr marL="355600" marR="5080" indent="-342900">
              <a:lnSpc>
                <a:spcPts val="3700"/>
              </a:lnSpc>
              <a:buFont typeface="Arial"/>
              <a:buChar char="•"/>
              <a:tabLst>
                <a:tab pos="354965" algn="l"/>
                <a:tab pos="355600" algn="l"/>
              </a:tabLst>
            </a:pPr>
            <a:r>
              <a:rPr sz="3100" spc="-120" dirty="0">
                <a:latin typeface="Garamond"/>
                <a:cs typeface="Garamond"/>
              </a:rPr>
              <a:t>“An </a:t>
            </a:r>
            <a:r>
              <a:rPr sz="3100" spc="5" dirty="0">
                <a:latin typeface="Garamond"/>
                <a:cs typeface="Garamond"/>
              </a:rPr>
              <a:t>artist </a:t>
            </a:r>
            <a:r>
              <a:rPr sz="3100" dirty="0">
                <a:latin typeface="Garamond"/>
                <a:cs typeface="Garamond"/>
              </a:rPr>
              <a:t>is </a:t>
            </a:r>
            <a:r>
              <a:rPr sz="3100" spc="-5" dirty="0">
                <a:latin typeface="Garamond"/>
                <a:cs typeface="Garamond"/>
              </a:rPr>
              <a:t>someone </a:t>
            </a:r>
            <a:r>
              <a:rPr sz="3100" dirty="0">
                <a:latin typeface="Garamond"/>
                <a:cs typeface="Garamond"/>
              </a:rPr>
              <a:t>who </a:t>
            </a:r>
            <a:r>
              <a:rPr sz="3100" spc="-5" dirty="0">
                <a:latin typeface="Garamond"/>
                <a:cs typeface="Garamond"/>
              </a:rPr>
              <a:t>produces </a:t>
            </a:r>
            <a:r>
              <a:rPr sz="3100" dirty="0">
                <a:latin typeface="Garamond"/>
                <a:cs typeface="Garamond"/>
              </a:rPr>
              <a:t>things that  people </a:t>
            </a:r>
            <a:r>
              <a:rPr sz="3100" spc="-40" dirty="0">
                <a:latin typeface="Garamond"/>
                <a:cs typeface="Garamond"/>
              </a:rPr>
              <a:t>don’t </a:t>
            </a:r>
            <a:r>
              <a:rPr sz="3100" dirty="0">
                <a:latin typeface="Garamond"/>
                <a:cs typeface="Garamond"/>
              </a:rPr>
              <a:t>need to </a:t>
            </a:r>
            <a:r>
              <a:rPr sz="3100" spc="-30" dirty="0">
                <a:latin typeface="Garamond"/>
                <a:cs typeface="Garamond"/>
              </a:rPr>
              <a:t>have </a:t>
            </a:r>
            <a:r>
              <a:rPr sz="3100" spc="-5" dirty="0">
                <a:latin typeface="Garamond"/>
                <a:cs typeface="Garamond"/>
              </a:rPr>
              <a:t>but </a:t>
            </a:r>
            <a:r>
              <a:rPr sz="3100" dirty="0">
                <a:latin typeface="Garamond"/>
                <a:cs typeface="Garamond"/>
              </a:rPr>
              <a:t>that he – for </a:t>
            </a:r>
            <a:r>
              <a:rPr sz="3100" spc="-5" dirty="0">
                <a:latin typeface="Garamond"/>
                <a:cs typeface="Garamond"/>
              </a:rPr>
              <a:t>some  reason </a:t>
            </a:r>
            <a:r>
              <a:rPr sz="3100" dirty="0">
                <a:latin typeface="Garamond"/>
                <a:cs typeface="Garamond"/>
              </a:rPr>
              <a:t>– </a:t>
            </a:r>
            <a:r>
              <a:rPr sz="3100" spc="-5" dirty="0">
                <a:latin typeface="Garamond"/>
                <a:cs typeface="Garamond"/>
              </a:rPr>
              <a:t>thinks </a:t>
            </a:r>
            <a:r>
              <a:rPr sz="3100" dirty="0">
                <a:latin typeface="Garamond"/>
                <a:cs typeface="Garamond"/>
              </a:rPr>
              <a:t>it </a:t>
            </a:r>
            <a:r>
              <a:rPr sz="3100" spc="-20" dirty="0">
                <a:latin typeface="Garamond"/>
                <a:cs typeface="Garamond"/>
              </a:rPr>
              <a:t>would </a:t>
            </a:r>
            <a:r>
              <a:rPr sz="3100" dirty="0">
                <a:latin typeface="Garamond"/>
                <a:cs typeface="Garamond"/>
              </a:rPr>
              <a:t>be a </a:t>
            </a:r>
            <a:r>
              <a:rPr sz="3100" spc="15" dirty="0">
                <a:latin typeface="Garamond"/>
                <a:cs typeface="Garamond"/>
              </a:rPr>
              <a:t>good </a:t>
            </a:r>
            <a:r>
              <a:rPr sz="3100" dirty="0">
                <a:latin typeface="Garamond"/>
                <a:cs typeface="Garamond"/>
              </a:rPr>
              <a:t>idea to </a:t>
            </a:r>
            <a:r>
              <a:rPr sz="3100" spc="-30" dirty="0">
                <a:latin typeface="Garamond"/>
                <a:cs typeface="Garamond"/>
              </a:rPr>
              <a:t>give</a:t>
            </a:r>
            <a:r>
              <a:rPr sz="3100" spc="25" dirty="0">
                <a:latin typeface="Garamond"/>
                <a:cs typeface="Garamond"/>
              </a:rPr>
              <a:t> </a:t>
            </a:r>
            <a:r>
              <a:rPr sz="3100" spc="-20" dirty="0">
                <a:latin typeface="Garamond"/>
                <a:cs typeface="Garamond"/>
              </a:rPr>
              <a:t>them.”</a:t>
            </a:r>
            <a:endParaRPr sz="3100">
              <a:latin typeface="Garamond"/>
              <a:cs typeface="Garamond"/>
            </a:endParaRPr>
          </a:p>
        </p:txBody>
      </p:sp>
      <p:sp>
        <p:nvSpPr>
          <p:cNvPr id="4" name="object 4"/>
          <p:cNvSpPr txBox="1"/>
          <p:nvPr/>
        </p:nvSpPr>
        <p:spPr>
          <a:xfrm>
            <a:off x="231140" y="6121908"/>
            <a:ext cx="6438900" cy="499109"/>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3100" spc="-75" dirty="0">
                <a:latin typeface="Garamond"/>
                <a:cs typeface="Garamond"/>
              </a:rPr>
              <a:t>“Art </a:t>
            </a:r>
            <a:r>
              <a:rPr sz="3100" dirty="0">
                <a:latin typeface="Garamond"/>
                <a:cs typeface="Garamond"/>
              </a:rPr>
              <a:t>is anything </a:t>
            </a:r>
            <a:r>
              <a:rPr sz="3100" spc="-15" dirty="0">
                <a:latin typeface="Garamond"/>
                <a:cs typeface="Garamond"/>
              </a:rPr>
              <a:t>you </a:t>
            </a:r>
            <a:r>
              <a:rPr sz="3100" dirty="0">
                <a:latin typeface="Garamond"/>
                <a:cs typeface="Garamond"/>
              </a:rPr>
              <a:t>can </a:t>
            </a:r>
            <a:r>
              <a:rPr sz="3100" spc="15" dirty="0">
                <a:latin typeface="Garamond"/>
                <a:cs typeface="Garamond"/>
              </a:rPr>
              <a:t>get </a:t>
            </a:r>
            <a:r>
              <a:rPr sz="3100" spc="-35" dirty="0">
                <a:latin typeface="Garamond"/>
                <a:cs typeface="Garamond"/>
              </a:rPr>
              <a:t>away</a:t>
            </a:r>
            <a:r>
              <a:rPr sz="3100" spc="-5" dirty="0">
                <a:latin typeface="Garamond"/>
                <a:cs typeface="Garamond"/>
              </a:rPr>
              <a:t> </a:t>
            </a:r>
            <a:r>
              <a:rPr sz="3100" spc="-20" dirty="0">
                <a:latin typeface="Garamond"/>
                <a:cs typeface="Garamond"/>
              </a:rPr>
              <a:t>with.”</a:t>
            </a:r>
            <a:endParaRPr sz="3100">
              <a:latin typeface="Garamond"/>
              <a:cs typeface="Garamond"/>
            </a:endParaRPr>
          </a:p>
        </p:txBody>
      </p:sp>
      <p:sp>
        <p:nvSpPr>
          <p:cNvPr id="5" name="object 5"/>
          <p:cNvSpPr txBox="1"/>
          <p:nvPr/>
        </p:nvSpPr>
        <p:spPr>
          <a:xfrm>
            <a:off x="8435340" y="6447472"/>
            <a:ext cx="177800" cy="19494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Times New Roman"/>
                <a:cs typeface="Times New Roman"/>
              </a:rPr>
              <a:t>25</a:t>
            </a:r>
            <a:endParaRPr sz="1200">
              <a:latin typeface="Times New Roman"/>
              <a:cs typeface="Times New Roman"/>
            </a:endParaRPr>
          </a:p>
        </p:txBody>
      </p:sp>
      <p:sp>
        <p:nvSpPr>
          <p:cNvPr id="6" name="object 6"/>
          <p:cNvSpPr/>
          <p:nvPr/>
        </p:nvSpPr>
        <p:spPr>
          <a:xfrm>
            <a:off x="228600" y="152400"/>
            <a:ext cx="6477000" cy="42989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010400" y="152400"/>
            <a:ext cx="1981200" cy="19812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772275" y="2133600"/>
            <a:ext cx="2362200" cy="23622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9098" y="4800600"/>
            <a:ext cx="8251190" cy="1676400"/>
          </a:xfrm>
          <a:prstGeom prst="rect">
            <a:avLst/>
          </a:prstGeom>
        </p:spPr>
        <p:txBody>
          <a:bodyPr vert="horz" wrap="square" lIns="0" tIns="0" rIns="0" bIns="0" rtlCol="0">
            <a:spAutoFit/>
          </a:bodyPr>
          <a:lstStyle/>
          <a:p>
            <a:pPr marL="12065" marR="5080" algn="ctr">
              <a:lnSpc>
                <a:spcPct val="90000"/>
              </a:lnSpc>
            </a:pPr>
            <a:r>
              <a:rPr sz="4000" spc="-5" dirty="0">
                <a:latin typeface="Garamond"/>
                <a:cs typeface="Garamond"/>
              </a:rPr>
              <a:t>“Culture" </a:t>
            </a:r>
            <a:r>
              <a:rPr sz="4000" dirty="0">
                <a:latin typeface="Garamond"/>
                <a:cs typeface="Garamond"/>
              </a:rPr>
              <a:t>is </a:t>
            </a:r>
            <a:r>
              <a:rPr sz="4000" spc="-10" dirty="0">
                <a:latin typeface="Garamond"/>
                <a:cs typeface="Garamond"/>
              </a:rPr>
              <a:t>divisible </a:t>
            </a:r>
            <a:r>
              <a:rPr sz="4000" dirty="0">
                <a:latin typeface="Garamond"/>
                <a:cs typeface="Garamond"/>
              </a:rPr>
              <a:t>into different types</a:t>
            </a:r>
            <a:r>
              <a:rPr sz="4000" spc="-35" dirty="0">
                <a:latin typeface="Garamond"/>
                <a:cs typeface="Garamond"/>
              </a:rPr>
              <a:t> </a:t>
            </a:r>
            <a:r>
              <a:rPr sz="4000" dirty="0">
                <a:latin typeface="Garamond"/>
                <a:cs typeface="Garamond"/>
              </a:rPr>
              <a:t>-  high, </a:t>
            </a:r>
            <a:r>
              <a:rPr sz="4000" spc="-15" dirty="0">
                <a:latin typeface="Garamond"/>
                <a:cs typeface="Garamond"/>
              </a:rPr>
              <a:t>popular, </a:t>
            </a:r>
            <a:r>
              <a:rPr sz="4000" dirty="0">
                <a:latin typeface="Garamond"/>
                <a:cs typeface="Garamond"/>
              </a:rPr>
              <a:t>and folk are the </a:t>
            </a:r>
            <a:r>
              <a:rPr sz="4000" spc="-5" dirty="0">
                <a:latin typeface="Garamond"/>
                <a:cs typeface="Garamond"/>
              </a:rPr>
              <a:t>most  </a:t>
            </a:r>
            <a:r>
              <a:rPr sz="4000" dirty="0">
                <a:latin typeface="Garamond"/>
                <a:cs typeface="Garamond"/>
              </a:rPr>
              <a:t>common</a:t>
            </a:r>
            <a:r>
              <a:rPr sz="4000" spc="-65" dirty="0">
                <a:latin typeface="Garamond"/>
                <a:cs typeface="Garamond"/>
              </a:rPr>
              <a:t> </a:t>
            </a:r>
            <a:r>
              <a:rPr sz="4000" spc="-15" dirty="0">
                <a:latin typeface="Garamond"/>
                <a:cs typeface="Garamond"/>
              </a:rPr>
              <a:t>distinctions.</a:t>
            </a:r>
            <a:endParaRPr sz="4000">
              <a:latin typeface="Garamond"/>
              <a:cs typeface="Garamond"/>
            </a:endParaRPr>
          </a:p>
        </p:txBody>
      </p:sp>
      <p:sp>
        <p:nvSpPr>
          <p:cNvPr id="4" name="object 4"/>
          <p:cNvSpPr/>
          <p:nvPr/>
        </p:nvSpPr>
        <p:spPr>
          <a:xfrm>
            <a:off x="1295400" y="152400"/>
            <a:ext cx="6553200" cy="436721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3</a:t>
            </a:fld>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35109" y="297345"/>
            <a:ext cx="4222115" cy="1320800"/>
          </a:xfrm>
          <a:prstGeom prst="rect">
            <a:avLst/>
          </a:prstGeom>
        </p:spPr>
        <p:txBody>
          <a:bodyPr vert="horz" wrap="square" lIns="0" tIns="0" rIns="0" bIns="0" rtlCol="0">
            <a:spAutoFit/>
          </a:bodyPr>
          <a:lstStyle/>
          <a:p>
            <a:pPr marL="793115" marR="5080" indent="-781050">
              <a:lnSpc>
                <a:spcPts val="5200"/>
              </a:lnSpc>
              <a:tabLst>
                <a:tab pos="1106805" algn="l"/>
                <a:tab pos="2160270" algn="l"/>
              </a:tabLst>
            </a:pPr>
            <a:r>
              <a:rPr dirty="0"/>
              <a:t>One	La</a:t>
            </a:r>
            <a:r>
              <a:rPr spc="-5" dirty="0"/>
              <a:t>s</a:t>
            </a:r>
            <a:r>
              <a:rPr dirty="0"/>
              <a:t>t	Example:  </a:t>
            </a:r>
            <a:r>
              <a:rPr spc="-10" dirty="0"/>
              <a:t>Shakespeare</a:t>
            </a:r>
          </a:p>
        </p:txBody>
      </p:sp>
      <p:sp>
        <p:nvSpPr>
          <p:cNvPr id="4" name="object 4"/>
          <p:cNvSpPr txBox="1"/>
          <p:nvPr/>
        </p:nvSpPr>
        <p:spPr>
          <a:xfrm>
            <a:off x="307340" y="1894840"/>
            <a:ext cx="8521065" cy="4495800"/>
          </a:xfrm>
          <a:prstGeom prst="rect">
            <a:avLst/>
          </a:prstGeom>
        </p:spPr>
        <p:txBody>
          <a:bodyPr vert="horz" wrap="square" lIns="0" tIns="0" rIns="0" bIns="0" rtlCol="0">
            <a:spAutoFit/>
          </a:bodyPr>
          <a:lstStyle/>
          <a:p>
            <a:pPr marL="355600" marR="111125" indent="-342900">
              <a:lnSpc>
                <a:spcPts val="3300"/>
              </a:lnSpc>
              <a:buFont typeface="Arial"/>
              <a:buChar char="•"/>
              <a:tabLst>
                <a:tab pos="354965" algn="l"/>
                <a:tab pos="355600" algn="l"/>
              </a:tabLst>
            </a:pPr>
            <a:r>
              <a:rPr sz="2800" dirty="0">
                <a:latin typeface="Garamond"/>
                <a:cs typeface="Garamond"/>
              </a:rPr>
              <a:t>In his </a:t>
            </a:r>
            <a:r>
              <a:rPr sz="2800" spc="-10" dirty="0">
                <a:latin typeface="Garamond"/>
                <a:cs typeface="Garamond"/>
              </a:rPr>
              <a:t>time, </a:t>
            </a:r>
            <a:r>
              <a:rPr sz="2800" dirty="0">
                <a:latin typeface="Garamond"/>
                <a:cs typeface="Garamond"/>
              </a:rPr>
              <a:t>he </a:t>
            </a:r>
            <a:r>
              <a:rPr sz="2800" spc="-15" dirty="0">
                <a:latin typeface="Garamond"/>
                <a:cs typeface="Garamond"/>
              </a:rPr>
              <a:t>was </a:t>
            </a:r>
            <a:r>
              <a:rPr sz="2800" dirty="0">
                <a:latin typeface="Garamond"/>
                <a:cs typeface="Garamond"/>
              </a:rPr>
              <a:t>widely </a:t>
            </a:r>
            <a:r>
              <a:rPr sz="2800" spc="-5" dirty="0">
                <a:latin typeface="Garamond"/>
                <a:cs typeface="Garamond"/>
              </a:rPr>
              <a:t>popular </a:t>
            </a:r>
            <a:r>
              <a:rPr sz="2800" dirty="0">
                <a:latin typeface="Garamond"/>
                <a:cs typeface="Garamond"/>
              </a:rPr>
              <a:t>and wrote for a </a:t>
            </a:r>
            <a:r>
              <a:rPr sz="2800" spc="-5" dirty="0">
                <a:latin typeface="Garamond"/>
                <a:cs typeface="Garamond"/>
              </a:rPr>
              <a:t>popular  </a:t>
            </a:r>
            <a:r>
              <a:rPr sz="2800" spc="-10" dirty="0">
                <a:latin typeface="Garamond"/>
                <a:cs typeface="Garamond"/>
              </a:rPr>
              <a:t>audience.</a:t>
            </a:r>
            <a:endParaRPr sz="2800">
              <a:latin typeface="Garamond"/>
              <a:cs typeface="Garamond"/>
            </a:endParaRPr>
          </a:p>
          <a:p>
            <a:pPr marL="355600" marR="24765" indent="-342900">
              <a:lnSpc>
                <a:spcPts val="3329"/>
              </a:lnSpc>
              <a:spcBef>
                <a:spcPts val="745"/>
              </a:spcBef>
              <a:buFont typeface="Arial"/>
              <a:buChar char="•"/>
              <a:tabLst>
                <a:tab pos="354965" algn="l"/>
                <a:tab pos="355600" algn="l"/>
                <a:tab pos="1646555" algn="l"/>
                <a:tab pos="8054975" algn="l"/>
              </a:tabLst>
            </a:pPr>
            <a:r>
              <a:rPr sz="2800" dirty="0">
                <a:latin typeface="Garamond"/>
                <a:cs typeface="Garamond"/>
              </a:rPr>
              <a:t>Many of	his</a:t>
            </a:r>
            <a:r>
              <a:rPr sz="2800" spc="-5" dirty="0">
                <a:latin typeface="Garamond"/>
                <a:cs typeface="Garamond"/>
              </a:rPr>
              <a:t> </a:t>
            </a:r>
            <a:r>
              <a:rPr sz="2800" dirty="0">
                <a:latin typeface="Garamond"/>
                <a:cs typeface="Garamond"/>
              </a:rPr>
              <a:t>pl</a:t>
            </a:r>
            <a:r>
              <a:rPr sz="2800" spc="-40" dirty="0">
                <a:latin typeface="Garamond"/>
                <a:cs typeface="Garamond"/>
              </a:rPr>
              <a:t>a</a:t>
            </a:r>
            <a:r>
              <a:rPr sz="2800" dirty="0">
                <a:latin typeface="Garamond"/>
                <a:cs typeface="Garamond"/>
              </a:rPr>
              <a:t>ys</a:t>
            </a:r>
            <a:r>
              <a:rPr sz="2800" spc="-5" dirty="0">
                <a:latin typeface="Garamond"/>
                <a:cs typeface="Garamond"/>
              </a:rPr>
              <a:t> s</a:t>
            </a:r>
            <a:r>
              <a:rPr sz="2800" dirty="0">
                <a:latin typeface="Garamond"/>
                <a:cs typeface="Garamond"/>
              </a:rPr>
              <a:t>o</a:t>
            </a:r>
            <a:r>
              <a:rPr sz="2800" spc="-5" dirty="0">
                <a:latin typeface="Garamond"/>
                <a:cs typeface="Garamond"/>
              </a:rPr>
              <a:t>u</a:t>
            </a:r>
            <a:r>
              <a:rPr sz="2800" dirty="0">
                <a:latin typeface="Garamond"/>
                <a:cs typeface="Garamond"/>
              </a:rPr>
              <a:t>ght to capt</a:t>
            </a:r>
            <a:r>
              <a:rPr sz="2800" spc="-5" dirty="0">
                <a:latin typeface="Garamond"/>
                <a:cs typeface="Garamond"/>
              </a:rPr>
              <a:t>u</a:t>
            </a:r>
            <a:r>
              <a:rPr sz="2800" dirty="0">
                <a:latin typeface="Garamond"/>
                <a:cs typeface="Garamond"/>
              </a:rPr>
              <a:t>re pop</a:t>
            </a:r>
            <a:r>
              <a:rPr sz="2800" spc="-5" dirty="0">
                <a:latin typeface="Garamond"/>
                <a:cs typeface="Garamond"/>
              </a:rPr>
              <a:t>u</a:t>
            </a:r>
            <a:r>
              <a:rPr sz="2800" dirty="0">
                <a:latin typeface="Garamond"/>
                <a:cs typeface="Garamond"/>
              </a:rPr>
              <a:t>lar themes</a:t>
            </a:r>
            <a:r>
              <a:rPr sz="2800" spc="-5" dirty="0">
                <a:latin typeface="Garamond"/>
                <a:cs typeface="Garamond"/>
              </a:rPr>
              <a:t> </a:t>
            </a:r>
            <a:r>
              <a:rPr sz="2800" dirty="0">
                <a:latin typeface="Garamond"/>
                <a:cs typeface="Garamond"/>
              </a:rPr>
              <a:t>of	the  </a:t>
            </a:r>
            <a:r>
              <a:rPr sz="2800" spc="-15" dirty="0">
                <a:latin typeface="Garamond"/>
                <a:cs typeface="Garamond"/>
              </a:rPr>
              <a:t>day </a:t>
            </a:r>
            <a:r>
              <a:rPr sz="2800" dirty="0">
                <a:latin typeface="Garamond"/>
                <a:cs typeface="Garamond"/>
              </a:rPr>
              <a:t>(Italian </a:t>
            </a:r>
            <a:r>
              <a:rPr sz="2800" spc="-10" dirty="0">
                <a:latin typeface="Garamond"/>
                <a:cs typeface="Garamond"/>
              </a:rPr>
              <a:t>Renaissance, </a:t>
            </a:r>
            <a:r>
              <a:rPr sz="2800" spc="-5" dirty="0">
                <a:latin typeface="Garamond"/>
                <a:cs typeface="Garamond"/>
              </a:rPr>
              <a:t>nationalism, rulers,</a:t>
            </a:r>
            <a:r>
              <a:rPr sz="2800" spc="5" dirty="0">
                <a:latin typeface="Garamond"/>
                <a:cs typeface="Garamond"/>
              </a:rPr>
              <a:t> </a:t>
            </a:r>
            <a:r>
              <a:rPr sz="2800" spc="-15" dirty="0">
                <a:latin typeface="Garamond"/>
                <a:cs typeface="Garamond"/>
              </a:rPr>
              <a:t>etc.)</a:t>
            </a:r>
            <a:endParaRPr sz="2800">
              <a:latin typeface="Garamond"/>
              <a:cs typeface="Garamond"/>
            </a:endParaRPr>
          </a:p>
          <a:p>
            <a:pPr marL="355600" marR="5080" indent="-342900">
              <a:lnSpc>
                <a:spcPct val="100099"/>
              </a:lnSpc>
              <a:spcBef>
                <a:spcPts val="600"/>
              </a:spcBef>
              <a:buFont typeface="Arial"/>
              <a:buChar char="•"/>
              <a:tabLst>
                <a:tab pos="354965" algn="l"/>
                <a:tab pos="355600" algn="l"/>
              </a:tabLst>
            </a:pPr>
            <a:r>
              <a:rPr sz="2800" spc="-15" dirty="0">
                <a:latin typeface="Garamond"/>
                <a:cs typeface="Garamond"/>
              </a:rPr>
              <a:t>Over </a:t>
            </a:r>
            <a:r>
              <a:rPr sz="2800" spc="-10" dirty="0">
                <a:latin typeface="Garamond"/>
                <a:cs typeface="Garamond"/>
              </a:rPr>
              <a:t>time, </a:t>
            </a:r>
            <a:r>
              <a:rPr sz="2800" dirty="0">
                <a:latin typeface="Garamond"/>
                <a:cs typeface="Garamond"/>
              </a:rPr>
              <a:t>his </a:t>
            </a:r>
            <a:r>
              <a:rPr sz="2800" spc="-10" dirty="0">
                <a:latin typeface="Garamond"/>
                <a:cs typeface="Garamond"/>
              </a:rPr>
              <a:t>plays </a:t>
            </a:r>
            <a:r>
              <a:rPr sz="2800" spc="-5" dirty="0">
                <a:latin typeface="Garamond"/>
                <a:cs typeface="Garamond"/>
              </a:rPr>
              <a:t>underwent </a:t>
            </a:r>
            <a:r>
              <a:rPr sz="2800" dirty="0">
                <a:latin typeface="Garamond"/>
                <a:cs typeface="Garamond"/>
              </a:rPr>
              <a:t>a </a:t>
            </a:r>
            <a:r>
              <a:rPr sz="2800" spc="-25" dirty="0">
                <a:latin typeface="Garamond"/>
                <a:cs typeface="Garamond"/>
              </a:rPr>
              <a:t>move </a:t>
            </a:r>
            <a:r>
              <a:rPr sz="2800" dirty="0">
                <a:latin typeface="Garamond"/>
                <a:cs typeface="Garamond"/>
              </a:rPr>
              <a:t>from entertainment  for the </a:t>
            </a:r>
            <a:r>
              <a:rPr sz="2800" spc="-5" dirty="0">
                <a:latin typeface="Garamond"/>
                <a:cs typeface="Garamond"/>
              </a:rPr>
              <a:t>masses </a:t>
            </a:r>
            <a:r>
              <a:rPr sz="2800" dirty="0">
                <a:latin typeface="Garamond"/>
                <a:cs typeface="Garamond"/>
              </a:rPr>
              <a:t>to </a:t>
            </a:r>
            <a:r>
              <a:rPr sz="2800" spc="-5" dirty="0">
                <a:latin typeface="Garamond"/>
                <a:cs typeface="Garamond"/>
              </a:rPr>
              <a:t>education </a:t>
            </a:r>
            <a:r>
              <a:rPr sz="2800" dirty="0">
                <a:latin typeface="Garamond"/>
                <a:cs typeface="Garamond"/>
              </a:rPr>
              <a:t>and enlightenment </a:t>
            </a:r>
            <a:r>
              <a:rPr sz="2800" spc="-5" dirty="0">
                <a:latin typeface="Garamond"/>
                <a:cs typeface="Garamond"/>
              </a:rPr>
              <a:t>associated  </a:t>
            </a:r>
            <a:r>
              <a:rPr sz="2800" dirty="0">
                <a:latin typeface="Garamond"/>
                <a:cs typeface="Garamond"/>
              </a:rPr>
              <a:t>with the</a:t>
            </a:r>
            <a:r>
              <a:rPr sz="2800" spc="-95" dirty="0">
                <a:latin typeface="Garamond"/>
                <a:cs typeface="Garamond"/>
              </a:rPr>
              <a:t> </a:t>
            </a:r>
            <a:r>
              <a:rPr sz="2800" spc="-10" dirty="0">
                <a:latin typeface="Garamond"/>
                <a:cs typeface="Garamond"/>
              </a:rPr>
              <a:t>elite.</a:t>
            </a:r>
            <a:endParaRPr sz="2800">
              <a:latin typeface="Garamond"/>
              <a:cs typeface="Garamond"/>
            </a:endParaRPr>
          </a:p>
          <a:p>
            <a:pPr marL="355600" marR="13970" indent="-342900">
              <a:lnSpc>
                <a:spcPct val="100099"/>
              </a:lnSpc>
              <a:spcBef>
                <a:spcPts val="605"/>
              </a:spcBef>
              <a:buFont typeface="Arial"/>
              <a:buChar char="•"/>
              <a:tabLst>
                <a:tab pos="354965" algn="l"/>
                <a:tab pos="355600" algn="l"/>
                <a:tab pos="8065770" algn="l"/>
              </a:tabLst>
            </a:pPr>
            <a:r>
              <a:rPr sz="2800" spc="-75" dirty="0">
                <a:latin typeface="Garamond"/>
                <a:cs typeface="Garamond"/>
              </a:rPr>
              <a:t>Yet </a:t>
            </a:r>
            <a:r>
              <a:rPr sz="2800" dirty="0">
                <a:latin typeface="Garamond"/>
                <a:cs typeface="Garamond"/>
              </a:rPr>
              <a:t>his </a:t>
            </a:r>
            <a:r>
              <a:rPr sz="2800" spc="-10" dirty="0">
                <a:latin typeface="Garamond"/>
                <a:cs typeface="Garamond"/>
              </a:rPr>
              <a:t>plays </a:t>
            </a:r>
            <a:r>
              <a:rPr sz="2800" spc="-25" dirty="0">
                <a:latin typeface="Garamond"/>
                <a:cs typeface="Garamond"/>
              </a:rPr>
              <a:t>have </a:t>
            </a:r>
            <a:r>
              <a:rPr sz="2800" dirty="0">
                <a:latin typeface="Garamond"/>
                <a:cs typeface="Garamond"/>
              </a:rPr>
              <a:t>been </a:t>
            </a:r>
            <a:r>
              <a:rPr sz="2800" spc="-5" dirty="0">
                <a:latin typeface="Garamond"/>
                <a:cs typeface="Garamond"/>
              </a:rPr>
              <a:t>mass-produced </a:t>
            </a:r>
            <a:r>
              <a:rPr sz="2800" dirty="0">
                <a:latin typeface="Garamond"/>
                <a:cs typeface="Garamond"/>
              </a:rPr>
              <a:t>in print, on </a:t>
            </a:r>
            <a:r>
              <a:rPr sz="2800" spc="-5" dirty="0">
                <a:latin typeface="Garamond"/>
                <a:cs typeface="Garamond"/>
              </a:rPr>
              <a:t>stage,  </a:t>
            </a:r>
            <a:r>
              <a:rPr sz="2800" dirty="0">
                <a:latin typeface="Garamond"/>
                <a:cs typeface="Garamond"/>
              </a:rPr>
              <a:t>in film (in many </a:t>
            </a:r>
            <a:r>
              <a:rPr sz="2800" spc="-55" dirty="0">
                <a:latin typeface="Garamond"/>
                <a:cs typeface="Garamond"/>
              </a:rPr>
              <a:t>v</a:t>
            </a:r>
            <a:r>
              <a:rPr sz="2800" dirty="0">
                <a:latin typeface="Garamond"/>
                <a:cs typeface="Garamond"/>
              </a:rPr>
              <a:t>er</a:t>
            </a:r>
            <a:r>
              <a:rPr sz="2800" spc="-5" dirty="0">
                <a:latin typeface="Garamond"/>
                <a:cs typeface="Garamond"/>
              </a:rPr>
              <a:t>s</a:t>
            </a:r>
            <a:r>
              <a:rPr sz="2800" dirty="0">
                <a:latin typeface="Garamond"/>
                <a:cs typeface="Garamond"/>
              </a:rPr>
              <a:t>ions</a:t>
            </a:r>
            <a:r>
              <a:rPr sz="2800" spc="-5" dirty="0">
                <a:latin typeface="Garamond"/>
                <a:cs typeface="Garamond"/>
              </a:rPr>
              <a:t> </a:t>
            </a:r>
            <a:r>
              <a:rPr sz="2800" dirty="0">
                <a:latin typeface="Garamond"/>
                <a:cs typeface="Garamond"/>
              </a:rPr>
              <a:t>and adaptation</a:t>
            </a:r>
            <a:r>
              <a:rPr sz="2800" spc="-5" dirty="0">
                <a:latin typeface="Garamond"/>
                <a:cs typeface="Garamond"/>
              </a:rPr>
              <a:t>s</a:t>
            </a:r>
            <a:r>
              <a:rPr sz="2800" dirty="0">
                <a:latin typeface="Garamond"/>
                <a:cs typeface="Garamond"/>
              </a:rPr>
              <a:t>) and </a:t>
            </a:r>
            <a:r>
              <a:rPr sz="2800" spc="-5" dirty="0">
                <a:latin typeface="Garamond"/>
                <a:cs typeface="Garamond"/>
              </a:rPr>
              <a:t>s</a:t>
            </a:r>
            <a:r>
              <a:rPr sz="2800" dirty="0">
                <a:latin typeface="Garamond"/>
                <a:cs typeface="Garamond"/>
              </a:rPr>
              <a:t>ome of	the  lines from his </a:t>
            </a:r>
            <a:r>
              <a:rPr sz="2800" spc="-10" dirty="0">
                <a:latin typeface="Garamond"/>
                <a:cs typeface="Garamond"/>
              </a:rPr>
              <a:t>plays </a:t>
            </a:r>
            <a:r>
              <a:rPr sz="2800" spc="-25" dirty="0">
                <a:latin typeface="Garamond"/>
                <a:cs typeface="Garamond"/>
              </a:rPr>
              <a:t>have </a:t>
            </a:r>
            <a:r>
              <a:rPr sz="2800" dirty="0">
                <a:latin typeface="Garamond"/>
                <a:cs typeface="Garamond"/>
              </a:rPr>
              <a:t>become </a:t>
            </a:r>
            <a:r>
              <a:rPr sz="2800" spc="-5" dirty="0">
                <a:latin typeface="Garamond"/>
                <a:cs typeface="Garamond"/>
              </a:rPr>
              <a:t>so </a:t>
            </a:r>
            <a:r>
              <a:rPr sz="2800" dirty="0">
                <a:latin typeface="Garamond"/>
                <a:cs typeface="Garamond"/>
              </a:rPr>
              <a:t>common that</a:t>
            </a:r>
            <a:r>
              <a:rPr sz="2800" spc="-55" dirty="0">
                <a:latin typeface="Garamond"/>
                <a:cs typeface="Garamond"/>
              </a:rPr>
              <a:t> </a:t>
            </a:r>
            <a:r>
              <a:rPr sz="2800" dirty="0">
                <a:latin typeface="Garamond"/>
                <a:cs typeface="Garamond"/>
              </a:rPr>
              <a:t>their</a:t>
            </a:r>
            <a:endParaRPr sz="2800">
              <a:latin typeface="Garamond"/>
              <a:cs typeface="Garamond"/>
            </a:endParaRPr>
          </a:p>
        </p:txBody>
      </p:sp>
      <p:sp>
        <p:nvSpPr>
          <p:cNvPr id="5" name="object 5"/>
          <p:cNvSpPr txBox="1"/>
          <p:nvPr/>
        </p:nvSpPr>
        <p:spPr>
          <a:xfrm>
            <a:off x="650240" y="6395720"/>
            <a:ext cx="6915784" cy="451484"/>
          </a:xfrm>
          <a:prstGeom prst="rect">
            <a:avLst/>
          </a:prstGeom>
        </p:spPr>
        <p:txBody>
          <a:bodyPr vert="horz" wrap="square" lIns="0" tIns="0" rIns="0" bIns="0" rtlCol="0">
            <a:spAutoFit/>
          </a:bodyPr>
          <a:lstStyle/>
          <a:p>
            <a:pPr marL="12700">
              <a:lnSpc>
                <a:spcPct val="100000"/>
              </a:lnSpc>
            </a:pPr>
            <a:r>
              <a:rPr sz="2800" dirty="0">
                <a:latin typeface="Garamond"/>
                <a:cs typeface="Garamond"/>
              </a:rPr>
              <a:t>origins </a:t>
            </a:r>
            <a:r>
              <a:rPr sz="2800" spc="-5" dirty="0">
                <a:latin typeface="Garamond"/>
                <a:cs typeface="Garamond"/>
              </a:rPr>
              <a:t>sometimes </a:t>
            </a:r>
            <a:r>
              <a:rPr sz="2800" spc="10" dirty="0">
                <a:latin typeface="Garamond"/>
                <a:cs typeface="Garamond"/>
              </a:rPr>
              <a:t>get </a:t>
            </a:r>
            <a:r>
              <a:rPr sz="2800" spc="-5" dirty="0">
                <a:latin typeface="Garamond"/>
                <a:cs typeface="Garamond"/>
              </a:rPr>
              <a:t>lost </a:t>
            </a:r>
            <a:r>
              <a:rPr sz="2800" dirty="0">
                <a:latin typeface="Garamond"/>
                <a:cs typeface="Garamond"/>
              </a:rPr>
              <a:t>(“to be or not to</a:t>
            </a:r>
            <a:r>
              <a:rPr sz="2800" spc="-45" dirty="0">
                <a:latin typeface="Garamond"/>
                <a:cs typeface="Garamond"/>
              </a:rPr>
              <a:t> </a:t>
            </a:r>
            <a:r>
              <a:rPr sz="2800" dirty="0">
                <a:latin typeface="Garamond"/>
                <a:cs typeface="Garamond"/>
              </a:rPr>
              <a:t>be…”</a:t>
            </a:r>
            <a:endParaRPr sz="2800">
              <a:latin typeface="Garamond"/>
              <a:cs typeface="Garamond"/>
            </a:endParaRPr>
          </a:p>
        </p:txBody>
      </p:sp>
      <p:sp>
        <p:nvSpPr>
          <p:cNvPr id="6" name="object 6"/>
          <p:cNvSpPr txBox="1"/>
          <p:nvPr/>
        </p:nvSpPr>
        <p:spPr>
          <a:xfrm>
            <a:off x="8444865" y="6447472"/>
            <a:ext cx="168910" cy="20129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Garamond"/>
                <a:cs typeface="Garamond"/>
              </a:rPr>
              <a:t>26</a:t>
            </a:r>
            <a:endParaRPr sz="1200">
              <a:latin typeface="Garamond"/>
              <a:cs typeface="Garamond"/>
            </a:endParaRPr>
          </a:p>
        </p:txBody>
      </p:sp>
      <p:sp>
        <p:nvSpPr>
          <p:cNvPr id="7" name="object 7"/>
          <p:cNvSpPr/>
          <p:nvPr/>
        </p:nvSpPr>
        <p:spPr>
          <a:xfrm>
            <a:off x="533400" y="152400"/>
            <a:ext cx="1295400" cy="1727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511540" y="6447472"/>
            <a:ext cx="101600" cy="194945"/>
          </a:xfrm>
          <a:prstGeom prst="rect">
            <a:avLst/>
          </a:prstGeom>
        </p:spPr>
        <p:txBody>
          <a:bodyPr vert="horz" wrap="square" lIns="0" tIns="0" rIns="0" bIns="0" rtlCol="0">
            <a:spAutoFit/>
          </a:bodyPr>
          <a:lstStyle/>
          <a:p>
            <a:pPr marL="12700">
              <a:lnSpc>
                <a:spcPct val="100000"/>
              </a:lnSpc>
            </a:pPr>
            <a:r>
              <a:rPr sz="1200" dirty="0">
                <a:solidFill>
                  <a:srgbClr val="898989"/>
                </a:solidFill>
                <a:latin typeface="Times New Roman"/>
                <a:cs typeface="Times New Roman"/>
              </a:rPr>
              <a:t>7</a:t>
            </a:r>
            <a:endParaRPr sz="1200">
              <a:latin typeface="Times New Roman"/>
              <a:cs typeface="Times New Roman"/>
            </a:endParaRPr>
          </a:p>
        </p:txBody>
      </p:sp>
      <p:sp>
        <p:nvSpPr>
          <p:cNvPr id="4" name="object 4"/>
          <p:cNvSpPr txBox="1"/>
          <p:nvPr/>
        </p:nvSpPr>
        <p:spPr>
          <a:xfrm>
            <a:off x="5562600" y="3795712"/>
            <a:ext cx="2971800" cy="296100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350">
              <a:latin typeface="Times New Roman"/>
              <a:cs typeface="Times New Roman"/>
            </a:endParaRPr>
          </a:p>
          <a:p>
            <a:pPr marR="3175" algn="r">
              <a:lnSpc>
                <a:spcPct val="100000"/>
              </a:lnSpc>
              <a:spcBef>
                <a:spcPts val="5"/>
              </a:spcBef>
            </a:pPr>
            <a:r>
              <a:rPr sz="1200" dirty="0">
                <a:solidFill>
                  <a:srgbClr val="898989"/>
                </a:solidFill>
                <a:latin typeface="Times New Roman"/>
                <a:cs typeface="Times New Roman"/>
              </a:rPr>
              <a:t>2</a:t>
            </a:r>
            <a:endParaRPr sz="1200">
              <a:latin typeface="Times New Roman"/>
              <a:cs typeface="Times New Roman"/>
            </a:endParaRPr>
          </a:p>
        </p:txBody>
      </p:sp>
      <p:sp>
        <p:nvSpPr>
          <p:cNvPr id="5" name="object 5"/>
          <p:cNvSpPr/>
          <p:nvPr/>
        </p:nvSpPr>
        <p:spPr>
          <a:xfrm>
            <a:off x="1066800" y="152400"/>
            <a:ext cx="6926262" cy="3505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87387" y="3805237"/>
            <a:ext cx="2132012" cy="29765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200400" y="3805237"/>
            <a:ext cx="2057400" cy="297656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62600" y="3795712"/>
            <a:ext cx="2971800" cy="296068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0150" y="3654425"/>
            <a:ext cx="4133850" cy="320357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100">
              <a:latin typeface="Times New Roman"/>
              <a:cs typeface="Times New Roman"/>
            </a:endParaRPr>
          </a:p>
          <a:p>
            <a:pPr marR="536575" algn="r">
              <a:lnSpc>
                <a:spcPct val="100000"/>
              </a:lnSpc>
              <a:spcBef>
                <a:spcPts val="5"/>
              </a:spcBef>
            </a:pPr>
            <a:r>
              <a:rPr sz="1200" dirty="0">
                <a:solidFill>
                  <a:srgbClr val="898989"/>
                </a:solidFill>
                <a:latin typeface="Times New Roman"/>
                <a:cs typeface="Times New Roman"/>
              </a:rPr>
              <a:t>3</a:t>
            </a:r>
            <a:endParaRPr sz="1200">
              <a:latin typeface="Times New Roman"/>
              <a:cs typeface="Times New Roman"/>
            </a:endParaRPr>
          </a:p>
        </p:txBody>
      </p:sp>
      <p:sp>
        <p:nvSpPr>
          <p:cNvPr id="3" name="object 3"/>
          <p:cNvSpPr/>
          <p:nvPr/>
        </p:nvSpPr>
        <p:spPr>
          <a:xfrm>
            <a:off x="0" y="0"/>
            <a:ext cx="3429000" cy="2590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400" y="4265295"/>
            <a:ext cx="4321175" cy="25927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486400" y="0"/>
            <a:ext cx="3657600" cy="2667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10150" y="3654425"/>
            <a:ext cx="4133850" cy="320357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204210" y="1614805"/>
            <a:ext cx="2735579" cy="362839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12" y="350837"/>
            <a:ext cx="7880374" cy="677108"/>
          </a:xfrm>
        </p:spPr>
        <p:txBody>
          <a:bodyPr/>
          <a:lstStyle/>
          <a:p>
            <a:r>
              <a:rPr lang="en-US" dirty="0" smtClean="0"/>
              <a:t>How Lobster Got Fancy</a:t>
            </a:r>
            <a:endParaRPr lang="en-US" dirty="0"/>
          </a:p>
        </p:txBody>
      </p:sp>
      <p:sp>
        <p:nvSpPr>
          <p:cNvPr id="3" name="Text Placeholder 2"/>
          <p:cNvSpPr>
            <a:spLocks noGrp="1"/>
          </p:cNvSpPr>
          <p:nvPr>
            <p:ph type="body" idx="1"/>
          </p:nvPr>
        </p:nvSpPr>
        <p:spPr>
          <a:xfrm>
            <a:off x="383540" y="1844357"/>
            <a:ext cx="8311515" cy="4401205"/>
          </a:xfrm>
        </p:spPr>
        <p:txBody>
          <a:bodyPr/>
          <a:lstStyle/>
          <a:p>
            <a:r>
              <a:rPr lang="en-US" dirty="0" smtClean="0"/>
              <a:t>Read this article.</a:t>
            </a:r>
          </a:p>
          <a:p>
            <a:endParaRPr lang="en-US" dirty="0"/>
          </a:p>
          <a:p>
            <a:r>
              <a:rPr lang="en-US" dirty="0" smtClean="0"/>
              <a:t>Turn to a partner and answer:</a:t>
            </a:r>
          </a:p>
          <a:p>
            <a:pPr marL="514350" indent="-514350">
              <a:buAutoNum type="arabicPeriod"/>
            </a:pPr>
            <a:r>
              <a:rPr lang="en-US" dirty="0" smtClean="0"/>
              <a:t>How was lobster viewed in the early days (1622)?</a:t>
            </a:r>
          </a:p>
          <a:p>
            <a:pPr marL="971550" lvl="1" indent="-514350">
              <a:buAutoNum type="arabicPeriod"/>
            </a:pPr>
            <a:r>
              <a:rPr lang="en-US" dirty="0" smtClean="0"/>
              <a:t>What did it symbolize if people had lobster shells around the house?</a:t>
            </a:r>
          </a:p>
          <a:p>
            <a:pPr marL="514350" indent="-514350">
              <a:buAutoNum type="arabicPeriod"/>
            </a:pPr>
            <a:r>
              <a:rPr lang="en-US" dirty="0" smtClean="0"/>
              <a:t>How was lobster viewed in the 1940s?</a:t>
            </a:r>
          </a:p>
          <a:p>
            <a:pPr marL="971550" lvl="1" indent="-514350">
              <a:buAutoNum type="arabicPeriod"/>
            </a:pPr>
            <a:r>
              <a:rPr lang="en-US" dirty="0" smtClean="0"/>
              <a:t>Give examples to show how lobster was consumed, and therefore viewed, in this time period.</a:t>
            </a:r>
          </a:p>
          <a:p>
            <a:pPr marL="514350" indent="-514350">
              <a:buAutoNum type="arabicPeriod"/>
            </a:pPr>
            <a:r>
              <a:rPr lang="en-US" dirty="0" smtClean="0"/>
              <a:t>How did the lobster “move up” in the world?</a:t>
            </a:r>
          </a:p>
          <a:p>
            <a:pPr marL="971550" lvl="1" indent="-514350">
              <a:buAutoNum type="arabicPeriod"/>
            </a:pPr>
            <a:r>
              <a:rPr lang="en-US" dirty="0" smtClean="0"/>
              <a:t>What other brand examples are given in this article that started out with a </a:t>
            </a:r>
            <a:r>
              <a:rPr lang="en-US" smtClean="0"/>
              <a:t>low perception?</a:t>
            </a:r>
          </a:p>
          <a:p>
            <a:endParaRPr lang="en-US"/>
          </a:p>
        </p:txBody>
      </p:sp>
    </p:spTree>
    <p:extLst>
      <p:ext uri="{BB962C8B-B14F-4D97-AF65-F5344CB8AC3E}">
        <p14:creationId xmlns:p14="http://schemas.microsoft.com/office/powerpoint/2010/main" val="182029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366217"/>
            <a:ext cx="8316595" cy="1851660"/>
          </a:xfrm>
          <a:prstGeom prst="rect">
            <a:avLst/>
          </a:prstGeom>
        </p:spPr>
        <p:txBody>
          <a:bodyPr vert="horz" wrap="square" lIns="0" tIns="0" rIns="0" bIns="0" rtlCol="0">
            <a:spAutoFit/>
          </a:bodyPr>
          <a:lstStyle/>
          <a:p>
            <a:pPr marL="355600" marR="5080" indent="-342900">
              <a:lnSpc>
                <a:spcPct val="79900"/>
              </a:lnSpc>
              <a:buFont typeface="Arial"/>
              <a:buChar char="•"/>
              <a:tabLst>
                <a:tab pos="354965" algn="l"/>
                <a:tab pos="355600" algn="l"/>
                <a:tab pos="2234565" algn="l"/>
                <a:tab pos="2889250" algn="l"/>
                <a:tab pos="5918835" algn="l"/>
                <a:tab pos="6534150" algn="l"/>
              </a:tabLst>
            </a:pPr>
            <a:r>
              <a:rPr sz="3000" dirty="0"/>
              <a:t>In ancient times (prior to writing), oral </a:t>
            </a:r>
            <a:r>
              <a:rPr sz="3000" spc="10" dirty="0"/>
              <a:t>performance  </a:t>
            </a:r>
            <a:r>
              <a:rPr sz="3000" spc="-15" dirty="0"/>
              <a:t>was </a:t>
            </a:r>
            <a:r>
              <a:rPr sz="3000" spc="-5" dirty="0"/>
              <a:t>accessible </a:t>
            </a:r>
            <a:r>
              <a:rPr sz="3000" dirty="0"/>
              <a:t>to the whole </a:t>
            </a:r>
            <a:r>
              <a:rPr sz="3000" spc="-30" dirty="0"/>
              <a:t>community. </a:t>
            </a:r>
            <a:r>
              <a:rPr sz="3000" spc="-5" dirty="0"/>
              <a:t>After </a:t>
            </a:r>
            <a:r>
              <a:rPr sz="3000" dirty="0"/>
              <a:t>the  adoption of	writing and as</a:t>
            </a:r>
            <a:r>
              <a:rPr sz="3000" spc="5" dirty="0"/>
              <a:t> </a:t>
            </a:r>
            <a:r>
              <a:rPr sz="3000" spc="-5" dirty="0"/>
              <a:t>classes </a:t>
            </a:r>
            <a:r>
              <a:rPr sz="3000" dirty="0"/>
              <a:t>of	</a:t>
            </a:r>
            <a:r>
              <a:rPr sz="3000" spc="-5" dirty="0"/>
              <a:t>society</a:t>
            </a:r>
            <a:r>
              <a:rPr sz="3000" spc="-30" dirty="0"/>
              <a:t> </a:t>
            </a:r>
            <a:r>
              <a:rPr sz="3000" spc="10" dirty="0"/>
              <a:t>began</a:t>
            </a:r>
            <a:r>
              <a:rPr sz="3000" spc="-30" dirty="0"/>
              <a:t> </a:t>
            </a:r>
            <a:r>
              <a:rPr sz="3000" dirty="0"/>
              <a:t>to  </a:t>
            </a:r>
            <a:r>
              <a:rPr sz="3000" spc="5" dirty="0"/>
              <a:t>emerge </a:t>
            </a:r>
            <a:r>
              <a:rPr sz="3000" spc="-25" dirty="0"/>
              <a:t>over </a:t>
            </a:r>
            <a:r>
              <a:rPr sz="3000" spc="-10" dirty="0"/>
              <a:t>centuries, </a:t>
            </a:r>
            <a:r>
              <a:rPr sz="3000" dirty="0"/>
              <a:t>an elite </a:t>
            </a:r>
            <a:r>
              <a:rPr sz="3000" spc="-5" dirty="0"/>
              <a:t>culture </a:t>
            </a:r>
            <a:r>
              <a:rPr sz="3000" spc="10" dirty="0"/>
              <a:t>began </a:t>
            </a:r>
            <a:r>
              <a:rPr sz="3000" dirty="0"/>
              <a:t>to  </a:t>
            </a:r>
            <a:r>
              <a:rPr sz="3000" spc="-5" dirty="0"/>
              <a:t>distinguish</a:t>
            </a:r>
            <a:r>
              <a:rPr sz="3000" spc="25" dirty="0"/>
              <a:t> </a:t>
            </a:r>
            <a:r>
              <a:rPr sz="3000" spc="-5" dirty="0"/>
              <a:t>itself	</a:t>
            </a:r>
            <a:r>
              <a:rPr sz="3000" dirty="0"/>
              <a:t>from the folk</a:t>
            </a:r>
            <a:r>
              <a:rPr sz="3000" spc="5" dirty="0"/>
              <a:t> </a:t>
            </a:r>
            <a:r>
              <a:rPr sz="3000" spc="-5" dirty="0"/>
              <a:t>culture</a:t>
            </a:r>
            <a:r>
              <a:rPr sz="3000" dirty="0"/>
              <a:t> of	the</a:t>
            </a:r>
            <a:r>
              <a:rPr sz="3000" spc="-90" dirty="0"/>
              <a:t> </a:t>
            </a:r>
            <a:r>
              <a:rPr sz="3000" spc="-10" dirty="0"/>
              <a:t>people.</a:t>
            </a:r>
            <a:endParaRPr sz="3000"/>
          </a:p>
        </p:txBody>
      </p:sp>
      <p:sp>
        <p:nvSpPr>
          <p:cNvPr id="4" name="object 4"/>
          <p:cNvSpPr txBox="1"/>
          <p:nvPr/>
        </p:nvSpPr>
        <p:spPr>
          <a:xfrm>
            <a:off x="383540" y="3658971"/>
            <a:ext cx="8026400" cy="2875280"/>
          </a:xfrm>
          <a:prstGeom prst="rect">
            <a:avLst/>
          </a:prstGeom>
        </p:spPr>
        <p:txBody>
          <a:bodyPr vert="horz" wrap="square" lIns="0" tIns="0" rIns="0" bIns="0" rtlCol="0">
            <a:spAutoFit/>
          </a:bodyPr>
          <a:lstStyle/>
          <a:p>
            <a:pPr marL="355600" indent="-342900">
              <a:lnSpc>
                <a:spcPts val="2510"/>
              </a:lnSpc>
              <a:buFont typeface="Arial"/>
              <a:buChar char="•"/>
              <a:tabLst>
                <a:tab pos="354965" algn="l"/>
                <a:tab pos="355600" algn="l"/>
              </a:tabLst>
            </a:pPr>
            <a:r>
              <a:rPr sz="3000" dirty="0">
                <a:latin typeface="Garamond"/>
                <a:cs typeface="Garamond"/>
              </a:rPr>
              <a:t>In the United </a:t>
            </a:r>
            <a:r>
              <a:rPr sz="3000" spc="-15" dirty="0">
                <a:latin typeface="Garamond"/>
                <a:cs typeface="Garamond"/>
              </a:rPr>
              <a:t>States, </a:t>
            </a:r>
            <a:r>
              <a:rPr sz="3000" dirty="0">
                <a:latin typeface="Garamond"/>
                <a:cs typeface="Garamond"/>
              </a:rPr>
              <a:t>the</a:t>
            </a:r>
            <a:r>
              <a:rPr sz="3000" spc="-40" dirty="0">
                <a:latin typeface="Garamond"/>
                <a:cs typeface="Garamond"/>
              </a:rPr>
              <a:t> </a:t>
            </a:r>
            <a:r>
              <a:rPr sz="3000" spc="-5" dirty="0">
                <a:latin typeface="Garamond"/>
                <a:cs typeface="Garamond"/>
              </a:rPr>
              <a:t>Industrial</a:t>
            </a:r>
            <a:endParaRPr sz="3000">
              <a:latin typeface="Garamond"/>
              <a:cs typeface="Garamond"/>
            </a:endParaRPr>
          </a:p>
          <a:p>
            <a:pPr marL="355600" marR="2985135">
              <a:lnSpc>
                <a:spcPct val="79600"/>
              </a:lnSpc>
              <a:spcBef>
                <a:spcPts val="375"/>
              </a:spcBef>
              <a:tabLst>
                <a:tab pos="2289810" algn="l"/>
              </a:tabLst>
            </a:pPr>
            <a:r>
              <a:rPr sz="3000" spc="-15" dirty="0">
                <a:latin typeface="Garamond"/>
                <a:cs typeface="Garamond"/>
              </a:rPr>
              <a:t>Revolution </a:t>
            </a:r>
            <a:r>
              <a:rPr sz="3000" dirty="0">
                <a:latin typeface="Garamond"/>
                <a:cs typeface="Garamond"/>
              </a:rPr>
              <a:t>created a new</a:t>
            </a:r>
            <a:r>
              <a:rPr sz="3000" spc="-55" dirty="0">
                <a:latin typeface="Garamond"/>
                <a:cs typeface="Garamond"/>
              </a:rPr>
              <a:t> </a:t>
            </a:r>
            <a:r>
              <a:rPr sz="3000" spc="-5" dirty="0">
                <a:latin typeface="Garamond"/>
                <a:cs typeface="Garamond"/>
              </a:rPr>
              <a:t>upper  class</a:t>
            </a:r>
            <a:r>
              <a:rPr sz="3000" dirty="0">
                <a:latin typeface="Garamond"/>
                <a:cs typeface="Garamond"/>
              </a:rPr>
              <a:t> elite</a:t>
            </a:r>
            <a:r>
              <a:rPr sz="3000" spc="5" dirty="0">
                <a:latin typeface="Garamond"/>
                <a:cs typeface="Garamond"/>
              </a:rPr>
              <a:t> </a:t>
            </a:r>
            <a:r>
              <a:rPr sz="3000" dirty="0">
                <a:latin typeface="Garamond"/>
                <a:cs typeface="Garamond"/>
              </a:rPr>
              <a:t>of	</a:t>
            </a:r>
            <a:r>
              <a:rPr sz="3000" spc="-5" dirty="0">
                <a:latin typeface="Garamond"/>
                <a:cs typeface="Garamond"/>
              </a:rPr>
              <a:t>successful  entrepreneurs, </a:t>
            </a:r>
            <a:r>
              <a:rPr sz="3000" spc="-10" dirty="0">
                <a:latin typeface="Garamond"/>
                <a:cs typeface="Garamond"/>
              </a:rPr>
              <a:t>bankers </a:t>
            </a:r>
            <a:r>
              <a:rPr sz="3000" dirty="0">
                <a:latin typeface="Garamond"/>
                <a:cs typeface="Garamond"/>
              </a:rPr>
              <a:t>and  </a:t>
            </a:r>
            <a:r>
              <a:rPr sz="3000" spc="-10" dirty="0">
                <a:latin typeface="Garamond"/>
                <a:cs typeface="Garamond"/>
              </a:rPr>
              <a:t>businesspeople.</a:t>
            </a:r>
            <a:endParaRPr sz="3000">
              <a:latin typeface="Garamond"/>
              <a:cs typeface="Garamond"/>
            </a:endParaRPr>
          </a:p>
          <a:p>
            <a:pPr marL="749300" marR="5080" indent="-279400">
              <a:lnSpc>
                <a:spcPct val="79700"/>
              </a:lnSpc>
              <a:spcBef>
                <a:spcPts val="635"/>
              </a:spcBef>
            </a:pPr>
            <a:r>
              <a:rPr sz="2600" dirty="0">
                <a:latin typeface="Arial"/>
                <a:cs typeface="Arial"/>
              </a:rPr>
              <a:t>– </a:t>
            </a:r>
            <a:r>
              <a:rPr sz="2600" spc="10" dirty="0">
                <a:latin typeface="Garamond"/>
                <a:cs typeface="Garamond"/>
              </a:rPr>
              <a:t>The </a:t>
            </a:r>
            <a:r>
              <a:rPr sz="2600" spc="-10" dirty="0">
                <a:latin typeface="Garamond"/>
                <a:cs typeface="Garamond"/>
              </a:rPr>
              <a:t>nouveau riche </a:t>
            </a:r>
            <a:r>
              <a:rPr sz="2600" dirty="0">
                <a:latin typeface="Garamond"/>
                <a:cs typeface="Garamond"/>
              </a:rPr>
              <a:t>and </a:t>
            </a:r>
            <a:r>
              <a:rPr sz="2600" spc="-5" dirty="0">
                <a:latin typeface="Garamond"/>
                <a:cs typeface="Garamond"/>
              </a:rPr>
              <a:t>those </a:t>
            </a:r>
            <a:r>
              <a:rPr sz="2600" dirty="0">
                <a:latin typeface="Garamond"/>
                <a:cs typeface="Garamond"/>
              </a:rPr>
              <a:t>who came from old money  both </a:t>
            </a:r>
            <a:r>
              <a:rPr sz="2600" spc="-5" dirty="0">
                <a:latin typeface="Garamond"/>
                <a:cs typeface="Garamond"/>
              </a:rPr>
              <a:t>used class cultures </a:t>
            </a:r>
            <a:r>
              <a:rPr sz="2600" dirty="0">
                <a:latin typeface="Garamond"/>
                <a:cs typeface="Garamond"/>
              </a:rPr>
              <a:t>as a </a:t>
            </a:r>
            <a:r>
              <a:rPr sz="2600" spc="-25" dirty="0">
                <a:latin typeface="Garamond"/>
                <a:cs typeface="Garamond"/>
              </a:rPr>
              <a:t>way </a:t>
            </a:r>
            <a:r>
              <a:rPr sz="2600" dirty="0">
                <a:latin typeface="Garamond"/>
                <a:cs typeface="Garamond"/>
              </a:rPr>
              <a:t>of </a:t>
            </a:r>
            <a:r>
              <a:rPr sz="2600" spc="-5" dirty="0">
                <a:latin typeface="Garamond"/>
                <a:cs typeface="Garamond"/>
              </a:rPr>
              <a:t>drawing boundaries  between </a:t>
            </a:r>
            <a:r>
              <a:rPr sz="2600" dirty="0">
                <a:latin typeface="Garamond"/>
                <a:cs typeface="Garamond"/>
              </a:rPr>
              <a:t>the</a:t>
            </a:r>
            <a:r>
              <a:rPr sz="2600" spc="-85" dirty="0">
                <a:latin typeface="Garamond"/>
                <a:cs typeface="Garamond"/>
              </a:rPr>
              <a:t> </a:t>
            </a:r>
            <a:r>
              <a:rPr sz="2600" spc="-15" dirty="0">
                <a:latin typeface="Garamond"/>
                <a:cs typeface="Garamond"/>
              </a:rPr>
              <a:t>classes.</a:t>
            </a:r>
            <a:endParaRPr sz="2600">
              <a:latin typeface="Garamond"/>
              <a:cs typeface="Garamond"/>
            </a:endParaRPr>
          </a:p>
        </p:txBody>
      </p:sp>
      <p:sp>
        <p:nvSpPr>
          <p:cNvPr id="5" name="object 5"/>
          <p:cNvSpPr/>
          <p:nvPr/>
        </p:nvSpPr>
        <p:spPr>
          <a:xfrm>
            <a:off x="6069012" y="2667000"/>
            <a:ext cx="3074987" cy="2819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6</a:t>
            </a:fld>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685800"/>
            <a:ext cx="4759325" cy="53340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107940" y="732983"/>
            <a:ext cx="3735704" cy="5377180"/>
          </a:xfrm>
          <a:prstGeom prst="rect">
            <a:avLst/>
          </a:prstGeom>
        </p:spPr>
        <p:txBody>
          <a:bodyPr vert="horz" wrap="square" lIns="0" tIns="18415" rIns="0" bIns="0" rtlCol="0">
            <a:spAutoFit/>
          </a:bodyPr>
          <a:lstStyle/>
          <a:p>
            <a:pPr marL="355600" marR="123189" indent="-342900">
              <a:lnSpc>
                <a:spcPts val="3800"/>
              </a:lnSpc>
              <a:spcBef>
                <a:spcPts val="145"/>
              </a:spcBef>
              <a:buFont typeface="Arial"/>
              <a:buChar char="•"/>
              <a:tabLst>
                <a:tab pos="354965" algn="l"/>
                <a:tab pos="355600" algn="l"/>
              </a:tabLst>
            </a:pPr>
            <a:r>
              <a:rPr sz="3200" dirty="0">
                <a:latin typeface="Garamond"/>
                <a:cs typeface="Garamond"/>
              </a:rPr>
              <a:t>With the growing  economic </a:t>
            </a:r>
            <a:r>
              <a:rPr sz="3200" spc="-25" dirty="0">
                <a:latin typeface="Garamond"/>
                <a:cs typeface="Garamond"/>
              </a:rPr>
              <a:t>gap, </a:t>
            </a:r>
            <a:r>
              <a:rPr sz="3200" spc="-5" dirty="0">
                <a:latin typeface="Garamond"/>
                <a:cs typeface="Garamond"/>
              </a:rPr>
              <a:t>some  </a:t>
            </a:r>
            <a:r>
              <a:rPr sz="3200" dirty="0">
                <a:latin typeface="Garamond"/>
                <a:cs typeface="Garamond"/>
              </a:rPr>
              <a:t>feared that the</a:t>
            </a:r>
            <a:r>
              <a:rPr sz="3200" spc="-90" dirty="0">
                <a:latin typeface="Garamond"/>
                <a:cs typeface="Garamond"/>
              </a:rPr>
              <a:t> </a:t>
            </a:r>
            <a:r>
              <a:rPr sz="3200" spc="-20" dirty="0">
                <a:latin typeface="Garamond"/>
                <a:cs typeface="Garamond"/>
              </a:rPr>
              <a:t>lower</a:t>
            </a:r>
            <a:endParaRPr sz="3200">
              <a:latin typeface="Garamond"/>
              <a:cs typeface="Garamond"/>
            </a:endParaRPr>
          </a:p>
          <a:p>
            <a:pPr marL="355600" marR="5080">
              <a:lnSpc>
                <a:spcPts val="3800"/>
              </a:lnSpc>
              <a:spcBef>
                <a:spcPts val="100"/>
              </a:spcBef>
            </a:pPr>
            <a:r>
              <a:rPr sz="3200" spc="-5" dirty="0">
                <a:latin typeface="Garamond"/>
                <a:cs typeface="Garamond"/>
              </a:rPr>
              <a:t>classes posed </a:t>
            </a:r>
            <a:r>
              <a:rPr sz="3200" dirty="0">
                <a:latin typeface="Garamond"/>
                <a:cs typeface="Garamond"/>
              </a:rPr>
              <a:t>a  </a:t>
            </a:r>
            <a:r>
              <a:rPr sz="3200" spc="-5" dirty="0">
                <a:latin typeface="Garamond"/>
                <a:cs typeface="Garamond"/>
              </a:rPr>
              <a:t>cultural </a:t>
            </a:r>
            <a:r>
              <a:rPr sz="3200" spc="5" dirty="0">
                <a:latin typeface="Garamond"/>
                <a:cs typeface="Garamond"/>
              </a:rPr>
              <a:t>danger </a:t>
            </a:r>
            <a:r>
              <a:rPr sz="3200" dirty="0">
                <a:latin typeface="Garamond"/>
                <a:cs typeface="Garamond"/>
              </a:rPr>
              <a:t>to</a:t>
            </a:r>
            <a:r>
              <a:rPr sz="3200" spc="-55" dirty="0">
                <a:latin typeface="Garamond"/>
                <a:cs typeface="Garamond"/>
              </a:rPr>
              <a:t> </a:t>
            </a:r>
            <a:r>
              <a:rPr sz="3200" dirty="0">
                <a:latin typeface="Garamond"/>
                <a:cs typeface="Garamond"/>
              </a:rPr>
              <a:t>the</a:t>
            </a:r>
            <a:endParaRPr sz="3200">
              <a:latin typeface="Garamond"/>
              <a:cs typeface="Garamond"/>
            </a:endParaRPr>
          </a:p>
          <a:p>
            <a:pPr marL="355600" marR="241935">
              <a:lnSpc>
                <a:spcPts val="3800"/>
              </a:lnSpc>
              <a:spcBef>
                <a:spcPts val="100"/>
              </a:spcBef>
              <a:tabLst>
                <a:tab pos="1580515" algn="l"/>
              </a:tabLst>
            </a:pPr>
            <a:r>
              <a:rPr sz="3200" spc="-15" dirty="0">
                <a:latin typeface="Garamond"/>
                <a:cs typeface="Garamond"/>
              </a:rPr>
              <a:t>elite. </a:t>
            </a:r>
            <a:r>
              <a:rPr sz="3200" spc="5" dirty="0">
                <a:latin typeface="Garamond"/>
                <a:cs typeface="Garamond"/>
              </a:rPr>
              <a:t>Though </a:t>
            </a:r>
            <a:r>
              <a:rPr sz="3200" dirty="0">
                <a:latin typeface="Garamond"/>
                <a:cs typeface="Garamond"/>
              </a:rPr>
              <a:t>there  had </a:t>
            </a:r>
            <a:r>
              <a:rPr sz="3200" spc="-15" dirty="0">
                <a:latin typeface="Garamond"/>
                <a:cs typeface="Garamond"/>
              </a:rPr>
              <a:t>always </a:t>
            </a:r>
            <a:r>
              <a:rPr sz="3200" dirty="0">
                <a:latin typeface="Garamond"/>
                <a:cs typeface="Garamond"/>
              </a:rPr>
              <a:t>been</a:t>
            </a:r>
            <a:r>
              <a:rPr sz="3200" spc="-90" dirty="0">
                <a:latin typeface="Garamond"/>
                <a:cs typeface="Garamond"/>
              </a:rPr>
              <a:t> </a:t>
            </a:r>
            <a:r>
              <a:rPr sz="3200" dirty="0">
                <a:latin typeface="Garamond"/>
                <a:cs typeface="Garamond"/>
              </a:rPr>
              <a:t>the  idea of	</a:t>
            </a:r>
            <a:r>
              <a:rPr sz="3200" spc="-5" dirty="0">
                <a:latin typeface="Garamond"/>
                <a:cs typeface="Garamond"/>
              </a:rPr>
              <a:t>culture </a:t>
            </a:r>
            <a:r>
              <a:rPr sz="3200" dirty="0">
                <a:latin typeface="Garamond"/>
                <a:cs typeface="Garamond"/>
              </a:rPr>
              <a:t>-</a:t>
            </a:r>
            <a:r>
              <a:rPr sz="3200" spc="-70" dirty="0">
                <a:latin typeface="Garamond"/>
                <a:cs typeface="Garamond"/>
              </a:rPr>
              <a:t> </a:t>
            </a:r>
            <a:r>
              <a:rPr sz="3200" dirty="0">
                <a:latin typeface="Garamond"/>
                <a:cs typeface="Garamond"/>
              </a:rPr>
              <a:t>of</a:t>
            </a:r>
            <a:endParaRPr sz="3200">
              <a:latin typeface="Garamond"/>
              <a:cs typeface="Garamond"/>
            </a:endParaRPr>
          </a:p>
          <a:p>
            <a:pPr marL="355600" marR="520065">
              <a:lnSpc>
                <a:spcPts val="3800"/>
              </a:lnSpc>
              <a:spcBef>
                <a:spcPts val="100"/>
              </a:spcBef>
              <a:tabLst>
                <a:tab pos="2406015" algn="l"/>
              </a:tabLst>
            </a:pPr>
            <a:r>
              <a:rPr sz="3200" dirty="0">
                <a:latin typeface="Garamond"/>
                <a:cs typeface="Garamond"/>
              </a:rPr>
              <a:t>fine </a:t>
            </a:r>
            <a:r>
              <a:rPr sz="3200" spc="-15" dirty="0">
                <a:latin typeface="Garamond"/>
                <a:cs typeface="Garamond"/>
              </a:rPr>
              <a:t>things, </a:t>
            </a:r>
            <a:r>
              <a:rPr sz="3200" dirty="0">
                <a:latin typeface="Garamond"/>
                <a:cs typeface="Garamond"/>
              </a:rPr>
              <a:t>of  </a:t>
            </a:r>
            <a:r>
              <a:rPr sz="3200" spc="-5" dirty="0">
                <a:latin typeface="Garamond"/>
                <a:cs typeface="Garamond"/>
              </a:rPr>
              <a:t>education, </a:t>
            </a:r>
            <a:r>
              <a:rPr sz="3200" dirty="0">
                <a:latin typeface="Garamond"/>
                <a:cs typeface="Garamond"/>
              </a:rPr>
              <a:t>of  breeding,</a:t>
            </a:r>
            <a:r>
              <a:rPr sz="3200" spc="-5" dirty="0">
                <a:latin typeface="Garamond"/>
                <a:cs typeface="Garamond"/>
              </a:rPr>
              <a:t> </a:t>
            </a:r>
            <a:r>
              <a:rPr sz="3200" dirty="0">
                <a:latin typeface="Garamond"/>
                <a:cs typeface="Garamond"/>
              </a:rPr>
              <a:t>of	ta</a:t>
            </a:r>
            <a:r>
              <a:rPr sz="3200" spc="-5" dirty="0">
                <a:latin typeface="Garamond"/>
                <a:cs typeface="Garamond"/>
              </a:rPr>
              <a:t>s</a:t>
            </a:r>
            <a:r>
              <a:rPr sz="3200" dirty="0">
                <a:latin typeface="Garamond"/>
                <a:cs typeface="Garamond"/>
              </a:rPr>
              <a:t>t</a:t>
            </a:r>
            <a:r>
              <a:rPr sz="3200" spc="-65" dirty="0">
                <a:latin typeface="Garamond"/>
                <a:cs typeface="Garamond"/>
              </a:rPr>
              <a:t>e</a:t>
            </a:r>
            <a:r>
              <a:rPr sz="3200" dirty="0">
                <a:latin typeface="Garamond"/>
                <a:cs typeface="Garamond"/>
              </a:rPr>
              <a:t>.</a:t>
            </a:r>
            <a:endParaRPr sz="3200">
              <a:latin typeface="Garamond"/>
              <a:cs typeface="Garamond"/>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7</a:t>
            </a:fld>
            <a:endParaRPr dirty="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2276551"/>
            <a:ext cx="7904480" cy="1744345"/>
          </a:xfrm>
          <a:prstGeom prst="rect">
            <a:avLst/>
          </a:prstGeom>
        </p:spPr>
        <p:txBody>
          <a:bodyPr vert="horz" wrap="square" lIns="0" tIns="4445" rIns="0" bIns="0" rtlCol="0">
            <a:spAutoFit/>
          </a:bodyPr>
          <a:lstStyle/>
          <a:p>
            <a:pPr marL="355600" marR="5080" indent="-342900">
              <a:lnSpc>
                <a:spcPct val="78700"/>
              </a:lnSpc>
              <a:spcBef>
                <a:spcPts val="35"/>
              </a:spcBef>
              <a:buFont typeface="Arial"/>
              <a:buChar char="•"/>
              <a:tabLst>
                <a:tab pos="355600" algn="l"/>
              </a:tabLst>
            </a:pPr>
            <a:r>
              <a:rPr sz="3600" spc="-50" dirty="0"/>
              <a:t>For </a:t>
            </a:r>
            <a:r>
              <a:rPr sz="3600" spc="-20" dirty="0"/>
              <a:t>years, </a:t>
            </a:r>
            <a:r>
              <a:rPr sz="3600" spc="-5" dirty="0"/>
              <a:t>culture </a:t>
            </a:r>
            <a:r>
              <a:rPr sz="3600" spc="-20" dirty="0"/>
              <a:t>was </a:t>
            </a:r>
            <a:r>
              <a:rPr sz="3600" spc="-10" dirty="0"/>
              <a:t>believed </a:t>
            </a:r>
            <a:r>
              <a:rPr sz="3600" dirty="0"/>
              <a:t>to be "the  </a:t>
            </a:r>
            <a:r>
              <a:rPr sz="3600" spc="-5" dirty="0"/>
              <a:t>best </a:t>
            </a:r>
            <a:r>
              <a:rPr sz="3600" dirty="0"/>
              <a:t>that has been </a:t>
            </a:r>
            <a:r>
              <a:rPr sz="3600" spc="-5" dirty="0"/>
              <a:t>thought </a:t>
            </a:r>
            <a:r>
              <a:rPr sz="3600" dirty="0"/>
              <a:t>and </a:t>
            </a:r>
            <a:r>
              <a:rPr sz="3600" spc="-5" dirty="0"/>
              <a:t>said </a:t>
            </a:r>
            <a:r>
              <a:rPr sz="3600" dirty="0"/>
              <a:t>in</a:t>
            </a:r>
            <a:r>
              <a:rPr sz="3600" spc="-30" dirty="0"/>
              <a:t> </a:t>
            </a:r>
            <a:r>
              <a:rPr sz="3600" dirty="0"/>
              <a:t>the</a:t>
            </a:r>
            <a:endParaRPr sz="3600"/>
          </a:p>
          <a:p>
            <a:pPr marL="355600" marR="5080">
              <a:lnSpc>
                <a:spcPct val="78700"/>
              </a:lnSpc>
              <a:spcBef>
                <a:spcPts val="100"/>
              </a:spcBef>
              <a:tabLst>
                <a:tab pos="4253230" algn="l"/>
              </a:tabLst>
            </a:pPr>
            <a:r>
              <a:rPr sz="3600" spc="-15" dirty="0"/>
              <a:t>world." </a:t>
            </a:r>
            <a:r>
              <a:rPr sz="3600" dirty="0"/>
              <a:t>Many </a:t>
            </a:r>
            <a:r>
              <a:rPr sz="3600" spc="-10" dirty="0"/>
              <a:t>believed </a:t>
            </a:r>
            <a:r>
              <a:rPr sz="3600" dirty="0"/>
              <a:t>that </a:t>
            </a:r>
            <a:r>
              <a:rPr sz="3600" spc="-5" dirty="0"/>
              <a:t>culture </a:t>
            </a:r>
            <a:r>
              <a:rPr sz="3600" spc="-20" dirty="0"/>
              <a:t>was </a:t>
            </a:r>
            <a:r>
              <a:rPr sz="3600" dirty="0"/>
              <a:t>the  </a:t>
            </a:r>
            <a:r>
              <a:rPr sz="3600" spc="-5" dirty="0"/>
              <a:t>natural</a:t>
            </a:r>
            <a:r>
              <a:rPr sz="3600" spc="15" dirty="0"/>
              <a:t> </a:t>
            </a:r>
            <a:r>
              <a:rPr sz="3600" spc="-5" dirty="0"/>
              <a:t>possession</a:t>
            </a:r>
            <a:r>
              <a:rPr sz="3600" spc="15" dirty="0"/>
              <a:t> </a:t>
            </a:r>
            <a:r>
              <a:rPr sz="3600" dirty="0"/>
              <a:t>of	the </a:t>
            </a:r>
            <a:r>
              <a:rPr sz="3600" spc="-5" dirty="0"/>
              <a:t>upper</a:t>
            </a:r>
            <a:r>
              <a:rPr sz="3600" spc="-60" dirty="0"/>
              <a:t> </a:t>
            </a:r>
            <a:r>
              <a:rPr sz="3600" spc="-5" dirty="0"/>
              <a:t>class</a:t>
            </a:r>
            <a:endParaRPr sz="36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8</a:t>
            </a:fld>
            <a:endParaRPr dirty="0">
              <a:latin typeface="Times New Roman"/>
              <a:cs typeface="Times New Roman"/>
            </a:endParaRPr>
          </a:p>
        </p:txBody>
      </p:sp>
      <p:sp>
        <p:nvSpPr>
          <p:cNvPr id="4" name="object 4"/>
          <p:cNvSpPr txBox="1"/>
          <p:nvPr/>
        </p:nvSpPr>
        <p:spPr>
          <a:xfrm>
            <a:off x="840739" y="4107688"/>
            <a:ext cx="7817484" cy="2390140"/>
          </a:xfrm>
          <a:prstGeom prst="rect">
            <a:avLst/>
          </a:prstGeom>
        </p:spPr>
        <p:txBody>
          <a:bodyPr vert="horz" wrap="square" lIns="0" tIns="0" rIns="0" bIns="0" rtlCol="0">
            <a:spAutoFit/>
          </a:bodyPr>
          <a:lstStyle/>
          <a:p>
            <a:pPr marL="292100" marR="5080" indent="-279400">
              <a:lnSpc>
                <a:spcPct val="80000"/>
              </a:lnSpc>
              <a:tabLst>
                <a:tab pos="2737485" algn="l"/>
                <a:tab pos="3827145" algn="l"/>
                <a:tab pos="6258560" algn="l"/>
                <a:tab pos="7109459" algn="l"/>
              </a:tabLst>
            </a:pPr>
            <a:r>
              <a:rPr sz="2800" dirty="0">
                <a:latin typeface="Arial"/>
                <a:cs typeface="Arial"/>
              </a:rPr>
              <a:t>– </a:t>
            </a:r>
            <a:r>
              <a:rPr sz="2800" spc="-10" dirty="0">
                <a:latin typeface="Garamond"/>
                <a:cs typeface="Garamond"/>
              </a:rPr>
              <a:t>Remember </a:t>
            </a:r>
            <a:r>
              <a:rPr sz="2800" dirty="0">
                <a:latin typeface="Garamond"/>
                <a:cs typeface="Garamond"/>
              </a:rPr>
              <a:t>the</a:t>
            </a:r>
            <a:r>
              <a:rPr sz="2800" spc="-65" dirty="0">
                <a:latin typeface="Garamond"/>
                <a:cs typeface="Garamond"/>
              </a:rPr>
              <a:t> </a:t>
            </a:r>
            <a:r>
              <a:rPr sz="2800" spc="10" dirty="0">
                <a:latin typeface="Garamond"/>
                <a:cs typeface="Garamond"/>
              </a:rPr>
              <a:t>theory</a:t>
            </a:r>
            <a:r>
              <a:rPr sz="2800" spc="5" dirty="0">
                <a:latin typeface="Garamond"/>
                <a:cs typeface="Garamond"/>
              </a:rPr>
              <a:t> </a:t>
            </a:r>
            <a:r>
              <a:rPr sz="2800" dirty="0">
                <a:latin typeface="Garamond"/>
                <a:cs typeface="Garamond"/>
              </a:rPr>
              <a:t>of	Social </a:t>
            </a:r>
            <a:r>
              <a:rPr sz="2800" spc="-5" dirty="0">
                <a:latin typeface="Garamond"/>
                <a:cs typeface="Garamond"/>
              </a:rPr>
              <a:t>Darwinism</a:t>
            </a:r>
            <a:r>
              <a:rPr sz="2800" spc="-40" dirty="0">
                <a:latin typeface="Garamond"/>
                <a:cs typeface="Garamond"/>
              </a:rPr>
              <a:t> </a:t>
            </a:r>
            <a:r>
              <a:rPr sz="2800" spc="-15" dirty="0">
                <a:latin typeface="Garamond"/>
                <a:cs typeface="Garamond"/>
              </a:rPr>
              <a:t>was</a:t>
            </a:r>
            <a:r>
              <a:rPr sz="2800" spc="-25" dirty="0">
                <a:latin typeface="Garamond"/>
                <a:cs typeface="Garamond"/>
              </a:rPr>
              <a:t> </a:t>
            </a:r>
            <a:r>
              <a:rPr sz="2800" dirty="0">
                <a:latin typeface="Garamond"/>
                <a:cs typeface="Garamond"/>
              </a:rPr>
              <a:t>widely  </a:t>
            </a:r>
            <a:r>
              <a:rPr sz="2800" spc="5" dirty="0">
                <a:latin typeface="Garamond"/>
                <a:cs typeface="Garamond"/>
              </a:rPr>
              <a:t>supported </a:t>
            </a:r>
            <a:r>
              <a:rPr sz="2800" dirty="0">
                <a:latin typeface="Garamond"/>
                <a:cs typeface="Garamond"/>
              </a:rPr>
              <a:t>in this </a:t>
            </a:r>
            <a:r>
              <a:rPr sz="2800" spc="-15" dirty="0">
                <a:latin typeface="Garamond"/>
                <a:cs typeface="Garamond"/>
              </a:rPr>
              <a:t>time. </a:t>
            </a:r>
            <a:r>
              <a:rPr sz="2800" spc="10" dirty="0">
                <a:latin typeface="Garamond"/>
                <a:cs typeface="Garamond"/>
              </a:rPr>
              <a:t>The </a:t>
            </a:r>
            <a:r>
              <a:rPr sz="2800" spc="-10" dirty="0">
                <a:latin typeface="Garamond"/>
                <a:cs typeface="Garamond"/>
              </a:rPr>
              <a:t>rich believed </a:t>
            </a:r>
            <a:r>
              <a:rPr sz="2800" dirty="0">
                <a:latin typeface="Garamond"/>
                <a:cs typeface="Garamond"/>
              </a:rPr>
              <a:t>that the  </a:t>
            </a:r>
            <a:r>
              <a:rPr sz="2800" spc="-15" dirty="0">
                <a:latin typeface="Garamond"/>
                <a:cs typeface="Garamond"/>
              </a:rPr>
              <a:t>working </a:t>
            </a:r>
            <a:r>
              <a:rPr sz="2800" spc="-5" dirty="0">
                <a:latin typeface="Garamond"/>
                <a:cs typeface="Garamond"/>
              </a:rPr>
              <a:t>class </a:t>
            </a:r>
            <a:r>
              <a:rPr sz="2800" spc="-15" dirty="0">
                <a:latin typeface="Garamond"/>
                <a:cs typeface="Garamond"/>
              </a:rPr>
              <a:t>was </a:t>
            </a:r>
            <a:r>
              <a:rPr sz="2800" spc="-5" dirty="0">
                <a:latin typeface="Garamond"/>
                <a:cs typeface="Garamond"/>
              </a:rPr>
              <a:t>actually </a:t>
            </a:r>
            <a:r>
              <a:rPr sz="2800" dirty="0">
                <a:latin typeface="Garamond"/>
                <a:cs typeface="Garamond"/>
              </a:rPr>
              <a:t>a </a:t>
            </a:r>
            <a:r>
              <a:rPr sz="2800" spc="-5" dirty="0">
                <a:latin typeface="Garamond"/>
                <a:cs typeface="Garamond"/>
              </a:rPr>
              <a:t>less </a:t>
            </a:r>
            <a:r>
              <a:rPr sz="2800" spc="-20" dirty="0">
                <a:latin typeface="Garamond"/>
                <a:cs typeface="Garamond"/>
              </a:rPr>
              <a:t>evolved</a:t>
            </a:r>
            <a:r>
              <a:rPr sz="2800" spc="125" dirty="0">
                <a:latin typeface="Garamond"/>
                <a:cs typeface="Garamond"/>
              </a:rPr>
              <a:t> </a:t>
            </a:r>
            <a:r>
              <a:rPr sz="2800" spc="25" dirty="0">
                <a:latin typeface="Garamond"/>
                <a:cs typeface="Garamond"/>
              </a:rPr>
              <a:t>form</a:t>
            </a:r>
            <a:r>
              <a:rPr sz="2800" spc="10" dirty="0">
                <a:latin typeface="Garamond"/>
                <a:cs typeface="Garamond"/>
              </a:rPr>
              <a:t> </a:t>
            </a:r>
            <a:r>
              <a:rPr sz="2800" dirty="0">
                <a:latin typeface="Garamond"/>
                <a:cs typeface="Garamond"/>
              </a:rPr>
              <a:t>of	</a:t>
            </a:r>
            <a:r>
              <a:rPr sz="2800" spc="-10" dirty="0">
                <a:latin typeface="Garamond"/>
                <a:cs typeface="Garamond"/>
              </a:rPr>
              <a:t>life,  which </a:t>
            </a:r>
            <a:r>
              <a:rPr sz="2800" spc="-15" dirty="0">
                <a:latin typeface="Garamond"/>
                <a:cs typeface="Garamond"/>
              </a:rPr>
              <a:t>was </a:t>
            </a:r>
            <a:r>
              <a:rPr sz="2800" spc="-20" dirty="0">
                <a:latin typeface="Garamond"/>
                <a:cs typeface="Garamond"/>
              </a:rPr>
              <a:t>why </a:t>
            </a:r>
            <a:r>
              <a:rPr sz="2800" spc="5" dirty="0">
                <a:latin typeface="Garamond"/>
                <a:cs typeface="Garamond"/>
              </a:rPr>
              <a:t>vulgarity </a:t>
            </a:r>
            <a:r>
              <a:rPr sz="2800" dirty="0">
                <a:latin typeface="Garamond"/>
                <a:cs typeface="Garamond"/>
              </a:rPr>
              <a:t>and </a:t>
            </a:r>
            <a:r>
              <a:rPr sz="2800" spc="5" dirty="0">
                <a:latin typeface="Garamond"/>
                <a:cs typeface="Garamond"/>
              </a:rPr>
              <a:t>unruliness </a:t>
            </a:r>
            <a:r>
              <a:rPr sz="2800" spc="-10" dirty="0">
                <a:latin typeface="Garamond"/>
                <a:cs typeface="Garamond"/>
              </a:rPr>
              <a:t>were </a:t>
            </a:r>
            <a:r>
              <a:rPr sz="2800" dirty="0">
                <a:latin typeface="Garamond"/>
                <a:cs typeface="Garamond"/>
              </a:rPr>
              <a:t>inherent  </a:t>
            </a:r>
            <a:r>
              <a:rPr sz="2800" spc="-5" dirty="0">
                <a:latin typeface="Garamond"/>
                <a:cs typeface="Garamond"/>
              </a:rPr>
              <a:t>characteristics</a:t>
            </a:r>
            <a:r>
              <a:rPr sz="2800" spc="5" dirty="0">
                <a:latin typeface="Garamond"/>
                <a:cs typeface="Garamond"/>
              </a:rPr>
              <a:t> </a:t>
            </a:r>
            <a:r>
              <a:rPr sz="2800" dirty="0">
                <a:latin typeface="Garamond"/>
                <a:cs typeface="Garamond"/>
              </a:rPr>
              <a:t>of	their </a:t>
            </a:r>
            <a:r>
              <a:rPr sz="2800" spc="-20" dirty="0">
                <a:latin typeface="Garamond"/>
                <a:cs typeface="Garamond"/>
              </a:rPr>
              <a:t>class. </a:t>
            </a:r>
            <a:r>
              <a:rPr sz="2800" dirty="0">
                <a:latin typeface="Garamond"/>
                <a:cs typeface="Garamond"/>
              </a:rPr>
              <a:t>In the</a:t>
            </a:r>
            <a:r>
              <a:rPr sz="2800" spc="15" dirty="0">
                <a:latin typeface="Garamond"/>
                <a:cs typeface="Garamond"/>
              </a:rPr>
              <a:t> </a:t>
            </a:r>
            <a:r>
              <a:rPr sz="2800" dirty="0">
                <a:latin typeface="Garamond"/>
                <a:cs typeface="Garamond"/>
              </a:rPr>
              <a:t>eyes</a:t>
            </a:r>
            <a:r>
              <a:rPr sz="2800" spc="-5" dirty="0">
                <a:latin typeface="Garamond"/>
                <a:cs typeface="Garamond"/>
              </a:rPr>
              <a:t> </a:t>
            </a:r>
            <a:r>
              <a:rPr sz="2800" dirty="0">
                <a:latin typeface="Garamond"/>
                <a:cs typeface="Garamond"/>
              </a:rPr>
              <a:t>of	the</a:t>
            </a:r>
            <a:r>
              <a:rPr sz="2800" spc="-90" dirty="0">
                <a:latin typeface="Garamond"/>
                <a:cs typeface="Garamond"/>
              </a:rPr>
              <a:t> </a:t>
            </a:r>
            <a:r>
              <a:rPr sz="2800" spc="-10" dirty="0">
                <a:latin typeface="Garamond"/>
                <a:cs typeface="Garamond"/>
              </a:rPr>
              <a:t>rich/ </a:t>
            </a:r>
            <a:r>
              <a:rPr sz="2800" dirty="0">
                <a:latin typeface="Garamond"/>
                <a:cs typeface="Garamond"/>
              </a:rPr>
              <a:t> </a:t>
            </a:r>
            <a:r>
              <a:rPr sz="2800" spc="-15" dirty="0">
                <a:latin typeface="Garamond"/>
                <a:cs typeface="Garamond"/>
              </a:rPr>
              <a:t>elites, </a:t>
            </a:r>
            <a:r>
              <a:rPr sz="2800" dirty="0">
                <a:latin typeface="Garamond"/>
                <a:cs typeface="Garamond"/>
              </a:rPr>
              <a:t>had little to nothing to offer </a:t>
            </a:r>
            <a:r>
              <a:rPr sz="2800" spc="-5" dirty="0">
                <a:latin typeface="Garamond"/>
                <a:cs typeface="Garamond"/>
              </a:rPr>
              <a:t>society </a:t>
            </a:r>
            <a:r>
              <a:rPr sz="2800" dirty="0">
                <a:latin typeface="Garamond"/>
                <a:cs typeface="Garamond"/>
              </a:rPr>
              <a:t>other than  their</a:t>
            </a:r>
            <a:r>
              <a:rPr sz="2800" spc="-90" dirty="0">
                <a:latin typeface="Garamond"/>
                <a:cs typeface="Garamond"/>
              </a:rPr>
              <a:t> </a:t>
            </a:r>
            <a:r>
              <a:rPr sz="2800" spc="-20" dirty="0">
                <a:latin typeface="Garamond"/>
                <a:cs typeface="Garamond"/>
              </a:rPr>
              <a:t>labor.</a:t>
            </a:r>
            <a:endParaRPr sz="2800">
              <a:latin typeface="Garamond"/>
              <a:cs typeface="Garamon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140" y="275295"/>
            <a:ext cx="8440420" cy="1947545"/>
          </a:xfrm>
          <a:prstGeom prst="rect">
            <a:avLst/>
          </a:prstGeom>
        </p:spPr>
        <p:txBody>
          <a:bodyPr vert="horz" wrap="square" lIns="0" tIns="0" rIns="0" bIns="0" rtlCol="0">
            <a:spAutoFit/>
          </a:bodyPr>
          <a:lstStyle/>
          <a:p>
            <a:pPr marL="355600" marR="5080" indent="-342900">
              <a:lnSpc>
                <a:spcPct val="99800"/>
              </a:lnSpc>
              <a:buFont typeface="Arial"/>
              <a:buChar char="•"/>
              <a:tabLst>
                <a:tab pos="354965" algn="l"/>
                <a:tab pos="355600" algn="l"/>
              </a:tabLst>
            </a:pPr>
            <a:r>
              <a:rPr sz="3200" spc="15" dirty="0"/>
              <a:t>The </a:t>
            </a:r>
            <a:r>
              <a:rPr sz="3200" spc="-15" dirty="0"/>
              <a:t>rich </a:t>
            </a:r>
            <a:r>
              <a:rPr sz="3200" spc="-10" dirty="0"/>
              <a:t>believed </a:t>
            </a:r>
            <a:r>
              <a:rPr sz="3200" dirty="0"/>
              <a:t>that it </a:t>
            </a:r>
            <a:r>
              <a:rPr sz="3200" spc="-15" dirty="0"/>
              <a:t>was </a:t>
            </a:r>
            <a:r>
              <a:rPr sz="3200" dirty="0"/>
              <a:t>their </a:t>
            </a:r>
            <a:r>
              <a:rPr sz="3200" spc="-15" dirty="0"/>
              <a:t>own </a:t>
            </a:r>
            <a:r>
              <a:rPr sz="3200" spc="-5" dirty="0"/>
              <a:t>knowledge  </a:t>
            </a:r>
            <a:r>
              <a:rPr sz="3200" dirty="0"/>
              <a:t>and participation in </a:t>
            </a:r>
            <a:r>
              <a:rPr sz="3200" spc="-5" dirty="0"/>
              <a:t>culture </a:t>
            </a:r>
            <a:r>
              <a:rPr sz="3200" dirty="0"/>
              <a:t>that made them more  </a:t>
            </a:r>
            <a:r>
              <a:rPr sz="3200" spc="-10" dirty="0"/>
              <a:t>civilized </a:t>
            </a:r>
            <a:r>
              <a:rPr sz="3200" dirty="0"/>
              <a:t>than the </a:t>
            </a:r>
            <a:r>
              <a:rPr sz="3200" spc="-20" dirty="0"/>
              <a:t>lower </a:t>
            </a:r>
            <a:r>
              <a:rPr sz="3200" spc="-15" dirty="0"/>
              <a:t>classes, </a:t>
            </a:r>
            <a:r>
              <a:rPr sz="3200" dirty="0"/>
              <a:t>and it </a:t>
            </a:r>
            <a:r>
              <a:rPr sz="3200" spc="-15" dirty="0"/>
              <a:t>was </a:t>
            </a:r>
            <a:r>
              <a:rPr sz="3200" dirty="0"/>
              <a:t>therefore  their </a:t>
            </a:r>
            <a:r>
              <a:rPr sz="3200" spc="-5" dirty="0"/>
              <a:t>duty </a:t>
            </a:r>
            <a:r>
              <a:rPr sz="3200" dirty="0"/>
              <a:t>to </a:t>
            </a:r>
            <a:r>
              <a:rPr sz="3200" spc="10" dirty="0"/>
              <a:t>impart </a:t>
            </a:r>
            <a:r>
              <a:rPr sz="3200" spc="-5" dirty="0"/>
              <a:t>"culture" </a:t>
            </a:r>
            <a:r>
              <a:rPr sz="3200" dirty="0"/>
              <a:t>to </a:t>
            </a:r>
            <a:r>
              <a:rPr sz="3200" spc="-5" dirty="0"/>
              <a:t>everyone</a:t>
            </a:r>
            <a:r>
              <a:rPr sz="3200" spc="-25" dirty="0"/>
              <a:t> </a:t>
            </a:r>
            <a:r>
              <a:rPr sz="3200" spc="-15" dirty="0"/>
              <a:t>else.</a:t>
            </a:r>
            <a:endParaRPr sz="32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05"/>
              </a:lnSpc>
            </a:pPr>
            <a:fld id="{81D60167-4931-47E6-BA6A-407CBD079E47}" type="slidenum">
              <a:rPr dirty="0">
                <a:latin typeface="Times New Roman"/>
                <a:cs typeface="Times New Roman"/>
              </a:rPr>
              <a:t>9</a:t>
            </a:fld>
            <a:endParaRPr dirty="0">
              <a:latin typeface="Times New Roman"/>
              <a:cs typeface="Times New Roman"/>
            </a:endParaRPr>
          </a:p>
        </p:txBody>
      </p:sp>
      <p:sp>
        <p:nvSpPr>
          <p:cNvPr id="4" name="object 4"/>
          <p:cNvSpPr txBox="1"/>
          <p:nvPr/>
        </p:nvSpPr>
        <p:spPr>
          <a:xfrm>
            <a:off x="688340" y="2302337"/>
            <a:ext cx="7760970" cy="3594100"/>
          </a:xfrm>
          <a:prstGeom prst="rect">
            <a:avLst/>
          </a:prstGeom>
        </p:spPr>
        <p:txBody>
          <a:bodyPr vert="horz" wrap="square" lIns="0" tIns="0" rIns="0" bIns="0" rtlCol="0">
            <a:spAutoFit/>
          </a:bodyPr>
          <a:lstStyle/>
          <a:p>
            <a:pPr marL="292100" marR="349885" indent="-279400">
              <a:lnSpc>
                <a:spcPct val="100099"/>
              </a:lnSpc>
              <a:buFont typeface="Arial"/>
              <a:buChar char="–"/>
              <a:tabLst>
                <a:tab pos="298450" algn="l"/>
                <a:tab pos="3060700" algn="l"/>
                <a:tab pos="4718685" algn="l"/>
              </a:tabLst>
            </a:pPr>
            <a:r>
              <a:rPr sz="2800" spc="10" dirty="0">
                <a:latin typeface="Garamond"/>
                <a:cs typeface="Garamond"/>
              </a:rPr>
              <a:t>The</a:t>
            </a:r>
            <a:r>
              <a:rPr sz="2800" spc="15" dirty="0">
                <a:latin typeface="Garamond"/>
                <a:cs typeface="Garamond"/>
              </a:rPr>
              <a:t> </a:t>
            </a:r>
            <a:r>
              <a:rPr sz="2800" spc="-5" dirty="0">
                <a:latin typeface="Garamond"/>
                <a:cs typeface="Garamond"/>
              </a:rPr>
              <a:t>significance</a:t>
            </a:r>
            <a:r>
              <a:rPr sz="2800" spc="15" dirty="0">
                <a:latin typeface="Garamond"/>
                <a:cs typeface="Garamond"/>
              </a:rPr>
              <a:t> </a:t>
            </a:r>
            <a:r>
              <a:rPr sz="2800" dirty="0">
                <a:latin typeface="Garamond"/>
                <a:cs typeface="Garamond"/>
              </a:rPr>
              <a:t>of	this</a:t>
            </a:r>
            <a:r>
              <a:rPr sz="2800" spc="-5" dirty="0">
                <a:latin typeface="Garamond"/>
                <a:cs typeface="Garamond"/>
              </a:rPr>
              <a:t> </a:t>
            </a:r>
            <a:r>
              <a:rPr sz="2800" dirty="0">
                <a:latin typeface="Garamond"/>
                <a:cs typeface="Garamond"/>
              </a:rPr>
              <a:t>idea of	</a:t>
            </a:r>
            <a:r>
              <a:rPr sz="2800" spc="-5" dirty="0">
                <a:latin typeface="Garamond"/>
                <a:cs typeface="Garamond"/>
              </a:rPr>
              <a:t>culture </a:t>
            </a:r>
            <a:r>
              <a:rPr sz="2800" dirty="0">
                <a:latin typeface="Garamond"/>
                <a:cs typeface="Garamond"/>
              </a:rPr>
              <a:t>is</a:t>
            </a:r>
            <a:r>
              <a:rPr sz="2800" spc="-50" dirty="0">
                <a:latin typeface="Garamond"/>
                <a:cs typeface="Garamond"/>
              </a:rPr>
              <a:t> </a:t>
            </a:r>
            <a:r>
              <a:rPr sz="2800" dirty="0">
                <a:latin typeface="Garamond"/>
                <a:cs typeface="Garamond"/>
              </a:rPr>
              <a:t>that</a:t>
            </a:r>
            <a:r>
              <a:rPr sz="2800" spc="-25" dirty="0">
                <a:latin typeface="Garamond"/>
                <a:cs typeface="Garamond"/>
              </a:rPr>
              <a:t> </a:t>
            </a:r>
            <a:r>
              <a:rPr sz="2800" dirty="0">
                <a:latin typeface="Garamond"/>
                <a:cs typeface="Garamond"/>
              </a:rPr>
              <a:t>it  </a:t>
            </a:r>
            <a:r>
              <a:rPr sz="2800" spc="-5" dirty="0">
                <a:latin typeface="Garamond"/>
                <a:cs typeface="Garamond"/>
              </a:rPr>
              <a:t>associated culture specifically </a:t>
            </a:r>
            <a:r>
              <a:rPr sz="2800" dirty="0">
                <a:latin typeface="Garamond"/>
                <a:cs typeface="Garamond"/>
              </a:rPr>
              <a:t>with the </a:t>
            </a:r>
            <a:r>
              <a:rPr sz="2800" spc="-5" dirty="0">
                <a:latin typeface="Garamond"/>
                <a:cs typeface="Garamond"/>
              </a:rPr>
              <a:t>upper classes  </a:t>
            </a:r>
            <a:r>
              <a:rPr sz="2800" dirty="0">
                <a:latin typeface="Garamond"/>
                <a:cs typeface="Garamond"/>
              </a:rPr>
              <a:t>(with </a:t>
            </a:r>
            <a:r>
              <a:rPr sz="2800" spc="-5" dirty="0">
                <a:latin typeface="Garamond"/>
                <a:cs typeface="Garamond"/>
              </a:rPr>
              <a:t>education, </a:t>
            </a:r>
            <a:r>
              <a:rPr sz="2800" spc="-10" dirty="0">
                <a:latin typeface="Garamond"/>
                <a:cs typeface="Garamond"/>
              </a:rPr>
              <a:t>wealth, </a:t>
            </a:r>
            <a:r>
              <a:rPr sz="2800" dirty="0">
                <a:latin typeface="Garamond"/>
                <a:cs typeface="Garamond"/>
              </a:rPr>
              <a:t>and </a:t>
            </a:r>
            <a:r>
              <a:rPr sz="2800" spc="15" dirty="0">
                <a:latin typeface="Garamond"/>
                <a:cs typeface="Garamond"/>
              </a:rPr>
              <a:t>good</a:t>
            </a:r>
            <a:r>
              <a:rPr sz="2800" spc="30" dirty="0">
                <a:latin typeface="Garamond"/>
                <a:cs typeface="Garamond"/>
              </a:rPr>
              <a:t> </a:t>
            </a:r>
            <a:r>
              <a:rPr sz="2800" spc="-15" dirty="0">
                <a:latin typeface="Garamond"/>
                <a:cs typeface="Garamond"/>
              </a:rPr>
              <a:t>upbringing.)</a:t>
            </a:r>
            <a:endParaRPr sz="2800">
              <a:latin typeface="Garamond"/>
              <a:cs typeface="Garamond"/>
            </a:endParaRPr>
          </a:p>
          <a:p>
            <a:pPr marL="292100" marR="5080" indent="-279400">
              <a:lnSpc>
                <a:spcPct val="100099"/>
              </a:lnSpc>
              <a:spcBef>
                <a:spcPts val="705"/>
              </a:spcBef>
              <a:buFont typeface="Arial"/>
              <a:buChar char="–"/>
              <a:tabLst>
                <a:tab pos="298450" algn="l"/>
                <a:tab pos="2409190" algn="l"/>
              </a:tabLst>
            </a:pPr>
            <a:r>
              <a:rPr sz="2800" spc="10" dirty="0">
                <a:latin typeface="Garamond"/>
                <a:cs typeface="Garamond"/>
              </a:rPr>
              <a:t>The </a:t>
            </a:r>
            <a:r>
              <a:rPr sz="2800" spc="-5" dirty="0">
                <a:latin typeface="Garamond"/>
                <a:cs typeface="Garamond"/>
              </a:rPr>
              <a:t>culture</a:t>
            </a:r>
            <a:r>
              <a:rPr sz="2800" spc="10" dirty="0">
                <a:latin typeface="Garamond"/>
                <a:cs typeface="Garamond"/>
              </a:rPr>
              <a:t> </a:t>
            </a:r>
            <a:r>
              <a:rPr sz="2800" dirty="0">
                <a:latin typeface="Garamond"/>
                <a:cs typeface="Garamond"/>
              </a:rPr>
              <a:t>of	the </a:t>
            </a:r>
            <a:r>
              <a:rPr sz="2800" spc="-5" dirty="0">
                <a:latin typeface="Garamond"/>
                <a:cs typeface="Garamond"/>
              </a:rPr>
              <a:t>upper </a:t>
            </a:r>
            <a:r>
              <a:rPr sz="2800" spc="-15" dirty="0">
                <a:latin typeface="Garamond"/>
                <a:cs typeface="Garamond"/>
              </a:rPr>
              <a:t>classes, </a:t>
            </a:r>
            <a:r>
              <a:rPr sz="2800" dirty="0">
                <a:latin typeface="Garamond"/>
                <a:cs typeface="Garamond"/>
              </a:rPr>
              <a:t>their </a:t>
            </a:r>
            <a:r>
              <a:rPr sz="2800" spc="-20" dirty="0">
                <a:latin typeface="Garamond"/>
                <a:cs typeface="Garamond"/>
              </a:rPr>
              <a:t>music,</a:t>
            </a:r>
            <a:r>
              <a:rPr sz="2800" spc="-30" dirty="0">
                <a:latin typeface="Garamond"/>
                <a:cs typeface="Garamond"/>
              </a:rPr>
              <a:t> </a:t>
            </a:r>
            <a:r>
              <a:rPr sz="2800" dirty="0">
                <a:latin typeface="Garamond"/>
                <a:cs typeface="Garamond"/>
              </a:rPr>
              <a:t>their</a:t>
            </a:r>
            <a:r>
              <a:rPr sz="2800" spc="-10" dirty="0">
                <a:latin typeface="Garamond"/>
                <a:cs typeface="Garamond"/>
              </a:rPr>
              <a:t> </a:t>
            </a:r>
            <a:r>
              <a:rPr sz="2800" spc="10" dirty="0">
                <a:latin typeface="Garamond"/>
                <a:cs typeface="Garamond"/>
              </a:rPr>
              <a:t>art, </a:t>
            </a:r>
            <a:r>
              <a:rPr sz="2800" dirty="0">
                <a:latin typeface="Garamond"/>
                <a:cs typeface="Garamond"/>
              </a:rPr>
              <a:t> their </a:t>
            </a:r>
            <a:r>
              <a:rPr sz="2800" spc="-5" dirty="0">
                <a:latin typeface="Garamond"/>
                <a:cs typeface="Garamond"/>
              </a:rPr>
              <a:t>literature, </a:t>
            </a:r>
            <a:r>
              <a:rPr sz="2800" dirty="0">
                <a:latin typeface="Garamond"/>
                <a:cs typeface="Garamond"/>
              </a:rPr>
              <a:t>their </a:t>
            </a:r>
            <a:r>
              <a:rPr sz="2800" spc="-15" dirty="0">
                <a:latin typeface="Garamond"/>
                <a:cs typeface="Garamond"/>
              </a:rPr>
              <a:t>manners, </a:t>
            </a:r>
            <a:r>
              <a:rPr sz="2800" dirty="0">
                <a:latin typeface="Garamond"/>
                <a:cs typeface="Garamond"/>
              </a:rPr>
              <a:t>and their </a:t>
            </a:r>
            <a:r>
              <a:rPr sz="2800" spc="-10" dirty="0">
                <a:latin typeface="Garamond"/>
                <a:cs typeface="Garamond"/>
              </a:rPr>
              <a:t>values were  believed </a:t>
            </a:r>
            <a:r>
              <a:rPr sz="2800" dirty="0">
                <a:latin typeface="Garamond"/>
                <a:cs typeface="Garamond"/>
              </a:rPr>
              <a:t>to be the </a:t>
            </a:r>
            <a:r>
              <a:rPr sz="2800" spc="-5" dirty="0">
                <a:latin typeface="Garamond"/>
                <a:cs typeface="Garamond"/>
              </a:rPr>
              <a:t>best </a:t>
            </a:r>
            <a:r>
              <a:rPr sz="2800" dirty="0">
                <a:latin typeface="Garamond"/>
                <a:cs typeface="Garamond"/>
              </a:rPr>
              <a:t>the </a:t>
            </a:r>
            <a:r>
              <a:rPr sz="2800" spc="-15" dirty="0">
                <a:latin typeface="Garamond"/>
                <a:cs typeface="Garamond"/>
              </a:rPr>
              <a:t>world </a:t>
            </a:r>
            <a:r>
              <a:rPr sz="2800" dirty="0">
                <a:latin typeface="Garamond"/>
                <a:cs typeface="Garamond"/>
              </a:rPr>
              <a:t>had to</a:t>
            </a:r>
            <a:r>
              <a:rPr sz="2800" spc="-15" dirty="0">
                <a:latin typeface="Garamond"/>
                <a:cs typeface="Garamond"/>
              </a:rPr>
              <a:t> </a:t>
            </a:r>
            <a:r>
              <a:rPr sz="2800" spc="-20" dirty="0">
                <a:latin typeface="Garamond"/>
                <a:cs typeface="Garamond"/>
              </a:rPr>
              <a:t>offer.</a:t>
            </a:r>
            <a:endParaRPr sz="2800">
              <a:latin typeface="Garamond"/>
              <a:cs typeface="Garamond"/>
            </a:endParaRPr>
          </a:p>
          <a:p>
            <a:pPr marL="292100" marR="575945" indent="-279400">
              <a:lnSpc>
                <a:spcPts val="3329"/>
              </a:lnSpc>
              <a:spcBef>
                <a:spcPts val="745"/>
              </a:spcBef>
              <a:buFont typeface="Arial"/>
              <a:buChar char="–"/>
              <a:tabLst>
                <a:tab pos="298450" algn="l"/>
                <a:tab pos="4815205" algn="l"/>
              </a:tabLst>
            </a:pPr>
            <a:r>
              <a:rPr sz="2800" spc="10" dirty="0">
                <a:latin typeface="Garamond"/>
                <a:cs typeface="Garamond"/>
              </a:rPr>
              <a:t>The </a:t>
            </a:r>
            <a:r>
              <a:rPr sz="2800" spc="-20" dirty="0">
                <a:latin typeface="Garamond"/>
                <a:cs typeface="Garamond"/>
              </a:rPr>
              <a:t>music, </a:t>
            </a:r>
            <a:r>
              <a:rPr sz="2800" spc="10" dirty="0">
                <a:latin typeface="Garamond"/>
                <a:cs typeface="Garamond"/>
              </a:rPr>
              <a:t>art, </a:t>
            </a:r>
            <a:r>
              <a:rPr sz="2800" spc="-5" dirty="0">
                <a:latin typeface="Garamond"/>
                <a:cs typeface="Garamond"/>
              </a:rPr>
              <a:t>literature,</a:t>
            </a:r>
            <a:r>
              <a:rPr sz="2800" spc="10" dirty="0">
                <a:latin typeface="Garamond"/>
                <a:cs typeface="Garamond"/>
              </a:rPr>
              <a:t> </a:t>
            </a:r>
            <a:r>
              <a:rPr sz="2800" spc="-20" dirty="0">
                <a:latin typeface="Garamond"/>
                <a:cs typeface="Garamond"/>
              </a:rPr>
              <a:t>etc.</a:t>
            </a:r>
            <a:r>
              <a:rPr sz="2800" dirty="0">
                <a:latin typeface="Garamond"/>
                <a:cs typeface="Garamond"/>
              </a:rPr>
              <a:t> of	the</a:t>
            </a:r>
            <a:r>
              <a:rPr sz="2800" spc="-25" dirty="0">
                <a:latin typeface="Garamond"/>
                <a:cs typeface="Garamond"/>
              </a:rPr>
              <a:t> </a:t>
            </a:r>
            <a:r>
              <a:rPr sz="2800" spc="-15" dirty="0">
                <a:latin typeface="Garamond"/>
                <a:cs typeface="Garamond"/>
              </a:rPr>
              <a:t>working</a:t>
            </a:r>
            <a:r>
              <a:rPr sz="2800" spc="-25" dirty="0">
                <a:latin typeface="Garamond"/>
                <a:cs typeface="Garamond"/>
              </a:rPr>
              <a:t> </a:t>
            </a:r>
            <a:r>
              <a:rPr sz="2800" spc="-5" dirty="0">
                <a:latin typeface="Garamond"/>
                <a:cs typeface="Garamond"/>
              </a:rPr>
              <a:t>class </a:t>
            </a:r>
            <a:r>
              <a:rPr sz="2800" dirty="0">
                <a:latin typeface="Garamond"/>
                <a:cs typeface="Garamond"/>
              </a:rPr>
              <a:t> therefore </a:t>
            </a:r>
            <a:r>
              <a:rPr sz="2800" spc="-15" dirty="0">
                <a:latin typeface="Garamond"/>
                <a:cs typeface="Garamond"/>
              </a:rPr>
              <a:t>was worthless, </a:t>
            </a:r>
            <a:r>
              <a:rPr sz="2800" dirty="0">
                <a:latin typeface="Garamond"/>
                <a:cs typeface="Garamond"/>
              </a:rPr>
              <a:t>boring and</a:t>
            </a:r>
            <a:r>
              <a:rPr sz="2800" spc="-15" dirty="0">
                <a:latin typeface="Garamond"/>
                <a:cs typeface="Garamond"/>
              </a:rPr>
              <a:t> vulger.</a:t>
            </a:r>
            <a:endParaRPr sz="2800">
              <a:latin typeface="Garamond"/>
              <a:cs typeface="Garamon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1140</Words>
  <Application>Microsoft Office PowerPoint</Application>
  <PresentationFormat>On-screen Show (4:3)</PresentationFormat>
  <Paragraphs>241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Times New Roman</vt:lpstr>
      <vt:lpstr>Office Theme</vt:lpstr>
      <vt:lpstr>Bellringer</vt:lpstr>
      <vt:lpstr>PowerPoint Presentation</vt:lpstr>
      <vt:lpstr>PowerPoint Presentation</vt:lpstr>
      <vt:lpstr>PowerPoint Presentation</vt:lpstr>
      <vt:lpstr>How Lobster Got Fancy</vt:lpstr>
      <vt:lpstr>In ancient times (prior to writing), oral performance  was accessible to the whole community. After the  adoption of writing and as classes of society began to  emerge over centuries, an elite culture began to  distinguish itself from the folk culture of the people.</vt:lpstr>
      <vt:lpstr>PowerPoint Presentation</vt:lpstr>
      <vt:lpstr>For years, culture was believed to be "the  best that has been thought and said in the world." Many believed that culture was the  natural possession of the upper class</vt:lpstr>
      <vt:lpstr>The rich believed that it was their own knowledge  and participation in culture that made them more  civilized than the lower classes, and it was therefore  their duty to impart "culture" to everyone else.</vt:lpstr>
      <vt:lpstr>PowerPoint Presentation</vt:lpstr>
      <vt:lpstr>Characteristics of High Culture</vt:lpstr>
      <vt:lpstr>PowerPoint Presentation</vt:lpstr>
      <vt:lpstr>Examples of High  Culture</vt:lpstr>
      <vt:lpstr>Moving Beyond High Culture</vt:lpstr>
      <vt:lpstr>Recognition &amp; Acceptance of Folk  Culture</vt:lpstr>
      <vt:lpstr>Characteristics of Folk Culture</vt:lpstr>
      <vt:lpstr>Examples of Folk Culture</vt:lpstr>
      <vt:lpstr>Activity</vt:lpstr>
      <vt:lpstr>PowerPoint Presentation</vt:lpstr>
      <vt:lpstr>PowerPoint Presentation</vt:lpstr>
      <vt:lpstr>The first academic interest in popular culture (in the  1930s) began negatively, with the condemnation of any culture that fell outside of the traditional, educated, and  elitist class.</vt:lpstr>
      <vt:lpstr>Consider how the tv/internet/video  games are often regarded today…</vt:lpstr>
      <vt:lpstr>PowerPoint Presentation</vt:lpstr>
      <vt:lpstr>Characteristics of Popular Culture</vt:lpstr>
      <vt:lpstr>Examples of Popular Culture</vt:lpstr>
      <vt:lpstr>PowerPoint Presentation</vt:lpstr>
      <vt:lpstr>Consider Jazz &amp; the Blues</vt:lpstr>
      <vt:lpstr>Another example: Andy Warhol</vt:lpstr>
      <vt:lpstr>PowerPoint Presentation</vt:lpstr>
      <vt:lpstr>One Last Example:  Shakespeare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McPhee</dc:creator>
  <cp:lastModifiedBy>Tara McPhee</cp:lastModifiedBy>
  <cp:revision>4</cp:revision>
  <dcterms:created xsi:type="dcterms:W3CDTF">2016-08-14T19:50:44Z</dcterms:created>
  <dcterms:modified xsi:type="dcterms:W3CDTF">2016-08-16T13:07:12Z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2016-08-14T00:00:00Z</vt:filetime>
  </property>
</Properties>
</file>